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Inconsolata"/>
      <p:regular r:id="rId32"/>
      <p:bold r:id="rId33"/>
    </p:embeddedFont>
    <p:embeddedFont>
      <p:font typeface="EB Garamond Medium"/>
      <p:regular r:id="rId34"/>
      <p:bold r:id="rId35"/>
      <p:italic r:id="rId36"/>
      <p:boldItalic r:id="rId37"/>
    </p:embeddedFont>
    <p:embeddedFont>
      <p:font typeface="EB Garamond SemiBold"/>
      <p:regular r:id="rId38"/>
      <p:bold r:id="rId39"/>
      <p:italic r:id="rId40"/>
      <p:boldItalic r:id="rId41"/>
    </p:embeddedFont>
    <p:embeddedFont>
      <p:font typeface="EB Garamond"/>
      <p:regular r:id="rId42"/>
      <p:bold r:id="rId43"/>
      <p:italic r:id="rId44"/>
      <p:boldItalic r:id="rId45"/>
    </p:embeddedFont>
    <p:embeddedFont>
      <p:font typeface="Lexend Medium"/>
      <p:regular r:id="rId46"/>
      <p:bold r:id="rId47"/>
    </p:embeddedFont>
    <p:embeddedFont>
      <p:font typeface="Lexend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D16422-06FB-463D-BEDC-413DAB915EA2}">
  <a:tblStyle styleId="{81D16422-06FB-463D-BEDC-413DAB915E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SemiBold-italic.fntdata"/><Relationship Id="rId42" Type="http://schemas.openxmlformats.org/officeDocument/2006/relationships/font" Target="fonts/EBGaramond-regular.fntdata"/><Relationship Id="rId41" Type="http://schemas.openxmlformats.org/officeDocument/2006/relationships/font" Target="fonts/EBGaramondSemiBold-boldItalic.fntdata"/><Relationship Id="rId44" Type="http://schemas.openxmlformats.org/officeDocument/2006/relationships/font" Target="fonts/EBGaramond-italic.fntdata"/><Relationship Id="rId43" Type="http://schemas.openxmlformats.org/officeDocument/2006/relationships/font" Target="fonts/EBGaramond-bold.fntdata"/><Relationship Id="rId46" Type="http://schemas.openxmlformats.org/officeDocument/2006/relationships/font" Target="fonts/LexendMedium-regular.fntdata"/><Relationship Id="rId45" Type="http://schemas.openxmlformats.org/officeDocument/2006/relationships/font" Target="fonts/EBGaramon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exend-regular.fntdata"/><Relationship Id="rId47" Type="http://schemas.openxmlformats.org/officeDocument/2006/relationships/font" Target="fonts/LexendMedium-bold.fntdata"/><Relationship Id="rId49" Type="http://schemas.openxmlformats.org/officeDocument/2006/relationships/font" Target="fonts/Lexen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Inconsolata-bold.fntdata"/><Relationship Id="rId32" Type="http://schemas.openxmlformats.org/officeDocument/2006/relationships/font" Target="fonts/Inconsolata-regular.fntdata"/><Relationship Id="rId35" Type="http://schemas.openxmlformats.org/officeDocument/2006/relationships/font" Target="fonts/EBGaramondMedium-bold.fntdata"/><Relationship Id="rId34" Type="http://schemas.openxmlformats.org/officeDocument/2006/relationships/font" Target="fonts/EBGaramondMedium-regular.fntdata"/><Relationship Id="rId37" Type="http://schemas.openxmlformats.org/officeDocument/2006/relationships/font" Target="fonts/EBGaramondMedium-boldItalic.fntdata"/><Relationship Id="rId36" Type="http://schemas.openxmlformats.org/officeDocument/2006/relationships/font" Target="fonts/EBGaramondMedium-italic.fntdata"/><Relationship Id="rId39" Type="http://schemas.openxmlformats.org/officeDocument/2006/relationships/font" Target="fonts/EBGaramondSemiBold-bold.fntdata"/><Relationship Id="rId38" Type="http://schemas.openxmlformats.org/officeDocument/2006/relationships/font" Target="fonts/EBGaramondSemiBold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342cbaa4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7342cbaa4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342cbaa4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7342cbaa4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342cbaa4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7342cbaa4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7342cbaa4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7342cbaa4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342cbaa4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7342cbaa4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7342cbaa4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7342cbaa4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3dda741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63dda741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3dda7419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63dda7419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749609fd4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749609fd4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749609fd4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749609fd4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49609fd4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749609fd4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749609fd4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749609fd4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749609fd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749609fd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749609fd4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749609fd4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49609fd4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749609fd4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49609fd4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49609fd4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749609fd4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749609fd4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342cbaa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342cbaa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27de29c7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727de29c7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342cbaa4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342cbaa4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342cbaa4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7342cbaa4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7342cbaa4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7342cbaa4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342cbaa4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342cbaa4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342cbaa4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7342cbaa4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19.gif"/><Relationship Id="rId6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Relationship Id="rId4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9.jpg"/><Relationship Id="rId9" Type="http://schemas.openxmlformats.org/officeDocument/2006/relationships/image" Target="../media/image5.jpg"/><Relationship Id="rId5" Type="http://schemas.openxmlformats.org/officeDocument/2006/relationships/image" Target="../media/image15.jpg"/><Relationship Id="rId6" Type="http://schemas.openxmlformats.org/officeDocument/2006/relationships/image" Target="../media/image1.jpg"/><Relationship Id="rId7" Type="http://schemas.openxmlformats.org/officeDocument/2006/relationships/image" Target="../media/image8.jpg"/><Relationship Id="rId8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56475" y="37420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595959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13</a:t>
            </a:r>
            <a:r>
              <a:rPr lang="es" sz="2800">
                <a:solidFill>
                  <a:srgbClr val="595959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/08/2025 meeting </a:t>
            </a:r>
            <a:endParaRPr sz="2800">
              <a:solidFill>
                <a:srgbClr val="595959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8" y="9731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s" sz="5320">
                <a:latin typeface="EB Garamond SemiBold"/>
                <a:ea typeface="EB Garamond SemiBold"/>
                <a:cs typeface="EB Garamond SemiBold"/>
                <a:sym typeface="EB Garamond SemiBold"/>
              </a:rPr>
              <a:t>Refitting models </a:t>
            </a:r>
            <a:endParaRPr sz="5320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s" sz="4325">
                <a:latin typeface="EB Garamond SemiBold"/>
                <a:ea typeface="EB Garamond SemiBold"/>
                <a:cs typeface="EB Garamond SemiBold"/>
                <a:sym typeface="EB Garamond SemiBold"/>
              </a:rPr>
              <a:t>&amp;</a:t>
            </a:r>
            <a:endParaRPr sz="2813">
              <a:solidFill>
                <a:srgbClr val="00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s" sz="4753">
                <a:latin typeface="EB Garamond SemiBold"/>
                <a:ea typeface="EB Garamond SemiBold"/>
                <a:cs typeface="EB Garamond SemiBold"/>
                <a:sym typeface="EB Garamond SemiBold"/>
              </a:rPr>
              <a:t>S-factor calculations</a:t>
            </a:r>
            <a:endParaRPr sz="4753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4575"/>
            <a:ext cx="534825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311700" y="445025"/>
            <a:ext cx="529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S½ phase-shift by Tokimoto parameters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175" y="1372100"/>
            <a:ext cx="2906075" cy="23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6037425" y="3608825"/>
            <a:ext cx="18228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ref: Dubovichenko</a:t>
            </a:r>
            <a:endParaRPr sz="18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311700" y="445025"/>
            <a:ext cx="727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Shared Spin-Orbit Potential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-114600" y="1295250"/>
            <a:ext cx="93300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   197.32705359 1.43996518 </a:t>
            </a:r>
            <a:r>
              <a:rPr lang="es" sz="17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20.736</a:t>
            </a: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    * csts: hc,e2,hm</a:t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lang="es" sz="17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4.0 3.0</a:t>
            </a: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 2 1 0 1         * Masses, charges, spins: Ac,Af (in amu),Zc,Zf,iSc,iSf</a:t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    1 1                     * c-f potential: ntypo,Njpo</a:t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lang="es" sz="17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{Vc:.8f}</a:t>
            </a: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 2.39 0.68 </a:t>
            </a:r>
            <a:r>
              <a:rPr lang="es" sz="17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{Vso:.8f}</a:t>
            </a: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 2.39 0.68 </a:t>
            </a:r>
            <a:r>
              <a:rPr lang="es" sz="17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2.39</a:t>
            </a: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        *j,l,Vp,rp,ap,VLS,rls,als,rC</a:t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    1                       * nb of bound states</a:t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    1 </a:t>
            </a:r>
            <a:r>
              <a:rPr lang="es" sz="1700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{s:1d}</a:t>
            </a: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 1           * bound states: NR,J,l</a:t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    20000 100 1e-6          * radial mesh:Nru,rmu,eps</a:t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    1500 3.01 0.01          * Energies: NE,E0,hE</a:t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    0                       * lec 0:E, 10:wf 1st state, 100:phaseshift, 110 bin</a:t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    Li7comp</a:t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/>
        </p:nvSpPr>
        <p:spPr>
          <a:xfrm>
            <a:off x="311700" y="445025"/>
            <a:ext cx="727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Shared Spin-Orbit Potential:    Explore visually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 rotWithShape="1">
          <a:blip r:embed="rId3">
            <a:alphaModFix/>
          </a:blip>
          <a:srcRect b="0" l="4073" r="2503" t="2315"/>
          <a:stretch/>
        </p:blipFill>
        <p:spPr>
          <a:xfrm>
            <a:off x="235500" y="1082075"/>
            <a:ext cx="3822301" cy="390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601" y="1082075"/>
            <a:ext cx="4705197" cy="314400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3864800" y="4290425"/>
            <a:ext cx="4184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Excited: </a:t>
            </a:r>
            <a:r>
              <a:rPr b="1" lang="es" sz="1700">
                <a:latin typeface="Inconsolata"/>
                <a:ea typeface="Inconsolata"/>
                <a:cs typeface="Inconsolata"/>
                <a:sym typeface="Inconsolata"/>
              </a:rPr>
              <a:t>r² = </a:t>
            </a:r>
            <a:r>
              <a:rPr b="1" lang="es">
                <a:solidFill>
                  <a:schemeClr val="dk1"/>
                </a:solidFill>
              </a:rPr>
              <a:t>0.996</a:t>
            </a:r>
            <a:r>
              <a:rPr lang="es">
                <a:solidFill>
                  <a:schemeClr val="dk1"/>
                </a:solidFill>
              </a:rPr>
              <a:t> ,  w</a:t>
            </a:r>
            <a:r>
              <a:rPr baseline="30000" lang="es">
                <a:solidFill>
                  <a:schemeClr val="dk1"/>
                </a:solidFill>
              </a:rPr>
              <a:t>T</a:t>
            </a:r>
            <a:r>
              <a:rPr lang="es">
                <a:solidFill>
                  <a:schemeClr val="dk1"/>
                </a:solidFill>
              </a:rPr>
              <a:t> = [0.2795 0.0708]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Ground: </a:t>
            </a:r>
            <a:r>
              <a:rPr b="1" lang="es" sz="17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r² = </a:t>
            </a:r>
            <a:r>
              <a:rPr b="1" lang="es">
                <a:solidFill>
                  <a:schemeClr val="dk1"/>
                </a:solidFill>
              </a:rPr>
              <a:t>0.997 </a:t>
            </a:r>
            <a:r>
              <a:rPr lang="es">
                <a:solidFill>
                  <a:schemeClr val="dk1"/>
                </a:solidFill>
              </a:rPr>
              <a:t>,  w</a:t>
            </a:r>
            <a:r>
              <a:rPr baseline="30000" lang="es">
                <a:solidFill>
                  <a:schemeClr val="dk1"/>
                </a:solidFill>
              </a:rPr>
              <a:t>T</a:t>
            </a:r>
            <a:r>
              <a:rPr lang="es">
                <a:solidFill>
                  <a:schemeClr val="dk1"/>
                </a:solidFill>
              </a:rPr>
              <a:t> = [0.2799 -0.0355]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a yellow smiley face with a big smile on its face (proporcionado por Tenor)" id="180" name="Google Shape;18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450" y="1417588"/>
            <a:ext cx="462000" cy="4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ctor hand drawn dashed arrow. Curved dotted arrow. Zigzag arrow stripes. Doodle, sketch style. Isolated Vector illustration. (proporcionado por Getty Images)" id="181" name="Google Shape;18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10677310">
            <a:off x="3914025" y="1607074"/>
            <a:ext cx="694930" cy="3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/>
        </p:nvSpPr>
        <p:spPr>
          <a:xfrm>
            <a:off x="311700" y="445025"/>
            <a:ext cx="727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Shared Spin-Orbit Potential:    </a:t>
            </a:r>
            <a:r>
              <a:rPr lang="es"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Optimization</a:t>
            </a:r>
            <a:endParaRPr sz="24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825" y="2182654"/>
            <a:ext cx="2862875" cy="2896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8225" y="2376775"/>
            <a:ext cx="3084825" cy="26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311700" y="1536425"/>
            <a:ext cx="2374800" cy="19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find</a:t>
            </a:r>
            <a:r>
              <a:rPr lang="es" sz="1700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  (Vc,Vso)</a:t>
            </a:r>
            <a:endParaRPr sz="170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s.t.</a:t>
            </a:r>
            <a:r>
              <a:rPr lang="es" sz="1700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  Bg(Vc, Vso) = EbG </a:t>
            </a:r>
            <a:endParaRPr sz="170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&amp; </a:t>
            </a:r>
            <a:endParaRPr sz="170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7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Be(Vc, Vso) = EbE</a:t>
            </a:r>
            <a:endParaRPr sz="170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2679989" y="1252475"/>
            <a:ext cx="2987700" cy="1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L</a:t>
            </a:r>
            <a:r>
              <a:rPr b="1" baseline="-25000" lang="es" sz="17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</a:t>
            </a:r>
            <a:r>
              <a:rPr lang="es" sz="1700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= ½ ( </a:t>
            </a:r>
            <a:r>
              <a:rPr lang="es" sz="17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Bg(Vc, Vso) – EbG</a:t>
            </a:r>
            <a:r>
              <a:rPr lang="es" sz="1700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)²</a:t>
            </a:r>
            <a:endParaRPr sz="170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L</a:t>
            </a:r>
            <a:r>
              <a:rPr b="1" baseline="-25000" lang="es" sz="1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</a:t>
            </a:r>
            <a:r>
              <a:rPr lang="es" sz="17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= ½ ( Be(Vc, Vso) – EbE )²</a:t>
            </a:r>
            <a:endParaRPr sz="170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5635275" y="1252475"/>
            <a:ext cx="3410700" cy="1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L</a:t>
            </a:r>
            <a:r>
              <a:rPr lang="es" sz="1700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= (</a:t>
            </a:r>
            <a:r>
              <a:rPr b="1" lang="es" sz="17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L</a:t>
            </a:r>
            <a:r>
              <a:rPr b="1" baseline="-25000" lang="es" sz="17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</a:t>
            </a:r>
            <a:r>
              <a:rPr lang="es" sz="1700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+</a:t>
            </a:r>
            <a:r>
              <a:rPr b="1" lang="es" sz="17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L</a:t>
            </a:r>
            <a:r>
              <a:rPr b="1" baseline="-25000" lang="es" sz="17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E</a:t>
            </a:r>
            <a:r>
              <a:rPr lang="es" sz="1700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)/2 = </a:t>
            </a:r>
            <a:endParaRPr sz="170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(Bg(Vc, Vso)–EbG)²/4+(Be(Vc, Vso)–EbE)²/4</a:t>
            </a:r>
            <a:endParaRPr sz="140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/>
        </p:nvSpPr>
        <p:spPr>
          <a:xfrm>
            <a:off x="311700" y="445025"/>
            <a:ext cx="727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Shared Spin-Orbit Potential:    </a:t>
            </a:r>
            <a:r>
              <a:rPr lang="es"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Optimization</a:t>
            </a:r>
            <a:endParaRPr sz="24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311700" y="1338550"/>
            <a:ext cx="4677600" cy="19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L</a:t>
            </a:r>
            <a:r>
              <a:rPr lang="es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= </a:t>
            </a:r>
            <a:r>
              <a:rPr lang="e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(Bg(Vc, Vso)–EbG)²/4+(Be(Vc, Vso)–EbE)²/4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Strictly convex problem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Just evaluate the Loss, neither gradient or hessian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⇒ </a:t>
            </a:r>
            <a:r>
              <a:rPr lang="es" u="sng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Gradient descent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5763725" y="1261750"/>
            <a:ext cx="3046200" cy="27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</a:t>
            </a:r>
            <a:r>
              <a:rPr b="1" lang="es" sz="20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  </a:t>
            </a:r>
            <a:r>
              <a:rPr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ղ = 1/λ</a:t>
            </a:r>
            <a:r>
              <a:rPr baseline="-25000"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max</a:t>
            </a:r>
            <a:endParaRPr sz="2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λ</a:t>
            </a:r>
            <a:r>
              <a:rPr baseline="-25000"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max</a:t>
            </a:r>
            <a:r>
              <a:rPr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= max{λ(∇</a:t>
            </a:r>
            <a:r>
              <a:rPr baseline="30000"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2</a:t>
            </a:r>
            <a:r>
              <a:rPr b="1" lang="es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L</a:t>
            </a:r>
            <a:r>
              <a:rPr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)}</a:t>
            </a:r>
            <a:endParaRPr sz="2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</a:t>
            </a:r>
            <a:r>
              <a:rPr baseline="-25000"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</a:t>
            </a:r>
            <a:r>
              <a:rPr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(Vc, Vso) ≈ w</a:t>
            </a:r>
            <a:r>
              <a:rPr baseline="-25000"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</a:t>
            </a:r>
            <a:r>
              <a:rPr baseline="30000"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</a:t>
            </a:r>
            <a:r>
              <a:rPr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x – γ</a:t>
            </a:r>
            <a:r>
              <a:rPr baseline="-25000"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</a:t>
            </a:r>
            <a:endParaRPr sz="2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⇒ ∇</a:t>
            </a:r>
            <a:r>
              <a:rPr baseline="30000"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2</a:t>
            </a:r>
            <a:r>
              <a:rPr b="1" lang="es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L </a:t>
            </a:r>
            <a:r>
              <a:rPr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≈ (w</a:t>
            </a:r>
            <a:r>
              <a:rPr baseline="-25000"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</a:t>
            </a:r>
            <a:r>
              <a:rPr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w</a:t>
            </a:r>
            <a:r>
              <a:rPr baseline="-25000"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</a:t>
            </a:r>
            <a:r>
              <a:rPr baseline="30000"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</a:t>
            </a:r>
            <a:r>
              <a:rPr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+w</a:t>
            </a:r>
            <a:r>
              <a:rPr baseline="-25000"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</a:t>
            </a:r>
            <a:r>
              <a:rPr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w</a:t>
            </a:r>
            <a:r>
              <a:rPr baseline="-25000"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</a:t>
            </a:r>
            <a:r>
              <a:rPr baseline="30000"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</a:t>
            </a:r>
            <a:r>
              <a:rPr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)/2</a:t>
            </a:r>
            <a:endParaRPr sz="2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⇒ ղ = 12.73</a:t>
            </a:r>
            <a:endParaRPr sz="2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438950" y="3749125"/>
            <a:ext cx="458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x</a:t>
            </a:r>
            <a:r>
              <a:rPr baseline="-25000" lang="es" sz="24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k+1</a:t>
            </a:r>
            <a:r>
              <a:rPr lang="es" sz="24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= x</a:t>
            </a:r>
            <a:r>
              <a:rPr baseline="-25000" lang="es" sz="24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</a:t>
            </a:r>
            <a:r>
              <a:rPr lang="es" sz="24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– ղ∇</a:t>
            </a:r>
            <a:r>
              <a:rPr b="1" lang="es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L</a:t>
            </a:r>
            <a:r>
              <a:rPr lang="es" sz="24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(x</a:t>
            </a:r>
            <a:r>
              <a:rPr baseline="-25000" lang="es" sz="24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</a:t>
            </a:r>
            <a:r>
              <a:rPr lang="es" sz="24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)		x</a:t>
            </a:r>
            <a:r>
              <a:rPr baseline="30000" lang="es" sz="24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</a:t>
            </a:r>
            <a:r>
              <a:rPr lang="es" sz="24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=[Vc, Vso]</a:t>
            </a:r>
            <a:endParaRPr sz="24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27"/>
          <p:cNvGraphicFramePr/>
          <p:nvPr/>
        </p:nvGraphicFramePr>
        <p:xfrm>
          <a:off x="333025" y="140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{81D16422-06FB-463D-BEDC-413DAB915EA2}</a:tableStyleId>
              </a:tblPr>
              <a:tblGrid>
                <a:gridCol w="1297375"/>
                <a:gridCol w="981825"/>
                <a:gridCol w="995475"/>
                <a:gridCol w="1130750"/>
                <a:gridCol w="1093975"/>
                <a:gridCol w="1480600"/>
                <a:gridCol w="1545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u="sng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Ground </a:t>
                      </a:r>
                      <a:endParaRPr u="sng"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Vc /MeV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Vso /MeV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highlight>
                            <a:srgbClr val="F9CB9C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EbG /MeV</a:t>
                      </a:r>
                      <a:endParaRPr>
                        <a:highlight>
                          <a:srgbClr val="F9CB9C"/>
                        </a:highlight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highlight>
                            <a:srgbClr val="A2C4C9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EbE /MeV</a:t>
                      </a:r>
                      <a:endParaRPr>
                        <a:highlight>
                          <a:srgbClr val="A2C4C9"/>
                        </a:highlight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highlight>
                            <a:srgbClr val="FCE5CD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ANC-G fm^-1/2</a:t>
                      </a:r>
                      <a:endParaRPr>
                        <a:highlight>
                          <a:srgbClr val="FCE5CD"/>
                        </a:highlight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rgbClr val="A2C4C9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ANC-E fm^-1/2</a:t>
                      </a:r>
                      <a:endParaRPr>
                        <a:highlight>
                          <a:srgbClr val="A2C4C9"/>
                        </a:highlight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rgbClr val="E06666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R esti M emp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-75.6628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4.3906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-2.46702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-1.99037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3.70725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3.07617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R emp M emp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-75.6589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4.3904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-2.46701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-1.99038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3.70718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3.07613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R emp M int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-75.3642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4.3846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-2.46702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-1.99037</a:t>
                      </a:r>
                      <a:endParaRPr>
                        <a:solidFill>
                          <a:schemeClr val="dk1"/>
                        </a:solidFill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3.72970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3.09434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rgbClr val="C9DAF8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R ws M int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-75.3495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4.3848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-2.46702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-1.99037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3.72945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3.09415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Experimental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-2.46700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-1.99039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999999"/>
                          </a:solidFill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3.57±0.15</a:t>
                      </a:r>
                      <a:endParaRPr>
                        <a:solidFill>
                          <a:srgbClr val="999999"/>
                        </a:solidFill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999999"/>
                          </a:solidFill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3.00±0.15</a:t>
                      </a:r>
                      <a:endParaRPr>
                        <a:solidFill>
                          <a:srgbClr val="999999"/>
                        </a:solidFill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5" name="Google Shape;205;p27"/>
          <p:cNvSpPr txBox="1"/>
          <p:nvPr/>
        </p:nvSpPr>
        <p:spPr>
          <a:xfrm>
            <a:off x="311700" y="445025"/>
            <a:ext cx="727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Shared Spin-Orbit Potential:    </a:t>
            </a:r>
            <a:r>
              <a:rPr lang="es"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Results</a:t>
            </a:r>
            <a:endParaRPr sz="24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/>
        </p:nvSpPr>
        <p:spPr>
          <a:xfrm>
            <a:off x="311700" y="445025"/>
            <a:ext cx="727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Shared Spin-Orbit Potential:    </a:t>
            </a:r>
            <a:r>
              <a:rPr lang="es"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Phase-shifts</a:t>
            </a:r>
            <a:endParaRPr sz="24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25" y="1170125"/>
            <a:ext cx="505852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5455075" y="1578125"/>
            <a:ext cx="3446400" cy="17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425" lIns="102425" spcFirstLastPara="1" rIns="102425" wrap="square" tIns="102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 SemiBold"/>
              <a:buChar char="●"/>
            </a:pPr>
            <a:r>
              <a:rPr lang="es">
                <a:latin typeface="EB Garamond SemiBold"/>
                <a:ea typeface="EB Garamond SemiBold"/>
                <a:cs typeface="EB Garamond SemiBold"/>
                <a:sym typeface="EB Garamond SemiBold"/>
              </a:rPr>
              <a:t>QUALITATIVELY IDENTICAL to Independent central potential depths.</a:t>
            </a:r>
            <a:endParaRPr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 SemiBold"/>
              <a:buChar char="●"/>
            </a:pPr>
            <a:r>
              <a:rPr lang="es">
                <a:latin typeface="EB Garamond SemiBold"/>
                <a:ea typeface="EB Garamond SemiBold"/>
                <a:cs typeface="EB Garamond SemiBold"/>
                <a:sym typeface="EB Garamond SemiBold"/>
              </a:rPr>
              <a:t>Small of interesting differences.</a:t>
            </a:r>
            <a:endParaRPr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  <a:highlight>
                <a:schemeClr val="lt1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dk1"/>
                </a:solidFill>
                <a:highlight>
                  <a:schemeClr val="lt1"/>
                </a:highlight>
                <a:latin typeface="EB Garamond SemiBold"/>
                <a:ea typeface="EB Garamond SemiBold"/>
                <a:cs typeface="EB Garamond SemiBold"/>
                <a:sym typeface="EB Garamond SemiBold"/>
              </a:rPr>
              <a:t>See the Jupyther Notebook</a:t>
            </a:r>
            <a:endParaRPr u="sng">
              <a:solidFill>
                <a:schemeClr val="dk1"/>
              </a:solidFill>
              <a:highlight>
                <a:schemeClr val="lt1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/>
        </p:nvSpPr>
        <p:spPr>
          <a:xfrm>
            <a:off x="311700" y="445025"/>
            <a:ext cx="727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Interesting observation, phase-shift and ANC</a:t>
            </a:r>
            <a:endParaRPr sz="24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387900" y="1209425"/>
            <a:ext cx="8156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EB Garamond Medium"/>
                <a:ea typeface="EB Garamond Medium"/>
                <a:cs typeface="EB Garamond Medium"/>
                <a:sym typeface="EB Garamond Medium"/>
              </a:rPr>
              <a:t>For </a:t>
            </a:r>
            <a:r>
              <a:rPr lang="es" sz="1600" u="sng">
                <a:highlight>
                  <a:srgbClr val="F9CB9C"/>
                </a:highlight>
                <a:latin typeface="EB Garamond Medium"/>
                <a:ea typeface="EB Garamond Medium"/>
                <a:cs typeface="EB Garamond Medium"/>
                <a:sym typeface="EB Garamond Medium"/>
              </a:rPr>
              <a:t>Ground</a:t>
            </a:r>
            <a:r>
              <a:rPr lang="es" sz="1600">
                <a:latin typeface="EB Garamond Medium"/>
                <a:ea typeface="EB Garamond Medium"/>
                <a:cs typeface="EB Garamond Medium"/>
                <a:sym typeface="EB Garamond Medium"/>
              </a:rPr>
              <a:t> s</a:t>
            </a:r>
            <a:r>
              <a:rPr lang="es" sz="1600">
                <a:latin typeface="EB Garamond Medium"/>
                <a:ea typeface="EB Garamond Medium"/>
                <a:cs typeface="EB Garamond Medium"/>
                <a:sym typeface="EB Garamond Medium"/>
              </a:rPr>
              <a:t>tate, the </a:t>
            </a:r>
            <a:r>
              <a:rPr lang="es" sz="1600" u="sng">
                <a:latin typeface="EB Garamond Medium"/>
                <a:ea typeface="EB Garamond Medium"/>
                <a:cs typeface="EB Garamond Medium"/>
                <a:sym typeface="EB Garamond Medium"/>
              </a:rPr>
              <a:t>Independent Central Potential</a:t>
            </a:r>
            <a:r>
              <a:rPr lang="es" sz="1600">
                <a:latin typeface="EB Garamond Medium"/>
                <a:ea typeface="EB Garamond Medium"/>
                <a:cs typeface="EB Garamond Medium"/>
                <a:sym typeface="EB Garamond Medium"/>
              </a:rPr>
              <a:t> </a:t>
            </a:r>
            <a:r>
              <a:rPr b="1" lang="es" sz="1600">
                <a:latin typeface="EB Garamond"/>
                <a:ea typeface="EB Garamond"/>
                <a:cs typeface="EB Garamond"/>
                <a:sym typeface="EB Garamond"/>
              </a:rPr>
              <a:t>fit is closer</a:t>
            </a:r>
            <a:r>
              <a:rPr lang="es" sz="1600">
                <a:latin typeface="EB Garamond Medium"/>
                <a:ea typeface="EB Garamond Medium"/>
                <a:cs typeface="EB Garamond Medium"/>
                <a:sym typeface="EB Garamond Medium"/>
              </a:rPr>
              <a:t> to Ivanovich data.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highlight>
                  <a:srgbClr val="FFE599"/>
                </a:highlight>
                <a:latin typeface="EB Garamond Medium"/>
                <a:ea typeface="EB Garamond Medium"/>
                <a:cs typeface="EB Garamond Medium"/>
                <a:sym typeface="EB Garamond Medium"/>
              </a:rPr>
              <a:t>3.70470</a:t>
            </a:r>
            <a:r>
              <a:rPr lang="es" sz="1600">
                <a:latin typeface="EB Garamond Medium"/>
                <a:ea typeface="EB Garamond Medium"/>
                <a:cs typeface="EB Garamond Medium"/>
                <a:sym typeface="EB Garamond Medium"/>
              </a:rPr>
              <a:t> &lt; </a:t>
            </a:r>
            <a:r>
              <a:rPr lang="es" sz="1600">
                <a:highlight>
                  <a:srgbClr val="EA9999"/>
                </a:highlight>
                <a:latin typeface="EB Garamond Medium"/>
                <a:ea typeface="EB Garamond Medium"/>
                <a:cs typeface="EB Garamond Medium"/>
                <a:sym typeface="EB Garamond Medium"/>
              </a:rPr>
              <a:t>3.70477</a:t>
            </a:r>
            <a:r>
              <a:rPr lang="es" sz="1600">
                <a:latin typeface="EB Garamond Medium"/>
                <a:ea typeface="EB Garamond Medium"/>
                <a:cs typeface="EB Garamond Medium"/>
                <a:sym typeface="EB Garamond Medium"/>
              </a:rPr>
              <a:t> &lt; </a:t>
            </a:r>
            <a:r>
              <a:rPr lang="es" sz="1600">
                <a:highlight>
                  <a:srgbClr val="A4C2F4"/>
                </a:highlight>
                <a:latin typeface="EB Garamond Medium"/>
                <a:ea typeface="EB Garamond Medium"/>
                <a:cs typeface="EB Garamond Medium"/>
                <a:sym typeface="EB Garamond Medium"/>
              </a:rPr>
              <a:t>3.72692</a:t>
            </a:r>
            <a:r>
              <a:rPr lang="es" sz="1600">
                <a:latin typeface="EB Garamond Medium"/>
                <a:ea typeface="EB Garamond Medium"/>
                <a:cs typeface="EB Garamond Medium"/>
                <a:sym typeface="EB Garamond Medium"/>
              </a:rPr>
              <a:t> &lt; </a:t>
            </a:r>
            <a:r>
              <a:rPr lang="es" sz="1600">
                <a:highlight>
                  <a:srgbClr val="B6D7A8"/>
                </a:highlight>
                <a:latin typeface="EB Garamond Medium"/>
                <a:ea typeface="EB Garamond Medium"/>
                <a:cs typeface="EB Garamond Medium"/>
                <a:sym typeface="EB Garamond Medium"/>
              </a:rPr>
              <a:t>3.72717</a:t>
            </a:r>
            <a:r>
              <a:rPr lang="es" sz="1600">
                <a:latin typeface="EB Garamond Medium"/>
                <a:ea typeface="EB Garamond Medium"/>
                <a:cs typeface="EB Garamond Medium"/>
                <a:sym typeface="EB Garamond Medium"/>
              </a:rPr>
              <a:t> : IndpC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highlight>
                  <a:srgbClr val="FFE599"/>
                </a:highlight>
                <a:latin typeface="EB Garamond Medium"/>
                <a:ea typeface="EB Garamond Medium"/>
                <a:cs typeface="EB Garamond Medium"/>
                <a:sym typeface="EB Garamond Medium"/>
              </a:rPr>
              <a:t>3.70718</a:t>
            </a:r>
            <a:r>
              <a:rPr lang="es" sz="1600">
                <a:latin typeface="EB Garamond Medium"/>
                <a:ea typeface="EB Garamond Medium"/>
                <a:cs typeface="EB Garamond Medium"/>
                <a:sym typeface="EB Garamond Medium"/>
              </a:rPr>
              <a:t> &lt; </a:t>
            </a:r>
            <a:r>
              <a:rPr lang="es" sz="1600">
                <a:highlight>
                  <a:srgbClr val="EA9999"/>
                </a:highlight>
                <a:latin typeface="EB Garamond Medium"/>
                <a:ea typeface="EB Garamond Medium"/>
                <a:cs typeface="EB Garamond Medium"/>
                <a:sym typeface="EB Garamond Medium"/>
              </a:rPr>
              <a:t>3.70725</a:t>
            </a:r>
            <a:r>
              <a:rPr lang="es" sz="1600">
                <a:latin typeface="EB Garamond Medium"/>
                <a:ea typeface="EB Garamond Medium"/>
                <a:cs typeface="EB Garamond Medium"/>
                <a:sym typeface="EB Garamond Medium"/>
              </a:rPr>
              <a:t> &lt; </a:t>
            </a:r>
            <a:r>
              <a:rPr lang="es" sz="1600">
                <a:highlight>
                  <a:srgbClr val="A4C2F4"/>
                </a:highlight>
                <a:latin typeface="EB Garamond Medium"/>
                <a:ea typeface="EB Garamond Medium"/>
                <a:cs typeface="EB Garamond Medium"/>
                <a:sym typeface="EB Garamond Medium"/>
              </a:rPr>
              <a:t>3.72945</a:t>
            </a:r>
            <a:r>
              <a:rPr lang="es" sz="1600">
                <a:latin typeface="EB Garamond Medium"/>
                <a:ea typeface="EB Garamond Medium"/>
                <a:cs typeface="EB Garamond Medium"/>
                <a:sym typeface="EB Garamond Medium"/>
              </a:rPr>
              <a:t> &lt; </a:t>
            </a:r>
            <a:r>
              <a:rPr lang="es" sz="1600">
                <a:highlight>
                  <a:srgbClr val="B6D7A8"/>
                </a:highlight>
                <a:latin typeface="EB Garamond Medium"/>
                <a:ea typeface="EB Garamond Medium"/>
                <a:cs typeface="EB Garamond Medium"/>
                <a:sym typeface="EB Garamond Medium"/>
              </a:rPr>
              <a:t>3.72970</a:t>
            </a:r>
            <a:r>
              <a:rPr lang="es" sz="1600">
                <a:latin typeface="EB Garamond Medium"/>
                <a:ea typeface="EB Garamond Medium"/>
                <a:cs typeface="EB Garamond Medium"/>
                <a:sym typeface="EB Garamond Medium"/>
              </a:rPr>
              <a:t> : VcVso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387900" y="2584800"/>
            <a:ext cx="8156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EB Garamond Medium"/>
                <a:ea typeface="EB Garamond Medium"/>
                <a:cs typeface="EB Garamond Medium"/>
                <a:sym typeface="EB Garamond Medium"/>
              </a:rPr>
              <a:t>For </a:t>
            </a:r>
            <a:r>
              <a:rPr lang="es" sz="1600" u="sng">
                <a:highlight>
                  <a:srgbClr val="A2C4C9"/>
                </a:highlight>
                <a:latin typeface="EB Garamond Medium"/>
                <a:ea typeface="EB Garamond Medium"/>
                <a:cs typeface="EB Garamond Medium"/>
                <a:sym typeface="EB Garamond Medium"/>
              </a:rPr>
              <a:t>Excited </a:t>
            </a:r>
            <a:r>
              <a:rPr lang="es" sz="1600">
                <a:latin typeface="EB Garamond Medium"/>
                <a:ea typeface="EB Garamond Medium"/>
                <a:cs typeface="EB Garamond Medium"/>
                <a:sym typeface="EB Garamond Medium"/>
              </a:rPr>
              <a:t> state, the </a:t>
            </a:r>
            <a:r>
              <a:rPr lang="es" sz="1600" u="sng">
                <a:latin typeface="EB Garamond Medium"/>
                <a:ea typeface="EB Garamond Medium"/>
                <a:cs typeface="EB Garamond Medium"/>
                <a:sym typeface="EB Garamond Medium"/>
              </a:rPr>
              <a:t>Spin-Orbit Potential</a:t>
            </a:r>
            <a:r>
              <a:rPr lang="es" sz="1600">
                <a:latin typeface="EB Garamond Medium"/>
                <a:ea typeface="EB Garamond Medium"/>
                <a:cs typeface="EB Garamond Medium"/>
                <a:sym typeface="EB Garamond Medium"/>
              </a:rPr>
              <a:t> </a:t>
            </a:r>
            <a:r>
              <a:rPr b="1" lang="es" sz="1600">
                <a:latin typeface="EB Garamond"/>
                <a:ea typeface="EB Garamond"/>
                <a:cs typeface="EB Garamond"/>
                <a:sym typeface="EB Garamond"/>
              </a:rPr>
              <a:t>fit is closer</a:t>
            </a:r>
            <a:r>
              <a:rPr lang="es" sz="1600">
                <a:latin typeface="EB Garamond Medium"/>
                <a:ea typeface="EB Garamond Medium"/>
                <a:cs typeface="EB Garamond Medium"/>
                <a:sym typeface="EB Garamond Medium"/>
              </a:rPr>
              <a:t> to Ivanovich data.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dk1"/>
                </a:solidFill>
                <a:highlight>
                  <a:srgbClr val="FFE599"/>
                </a:highlight>
                <a:latin typeface="EB Garamond Medium"/>
                <a:ea typeface="EB Garamond Medium"/>
                <a:cs typeface="EB Garamond Medium"/>
                <a:sym typeface="EB Garamond Medium"/>
              </a:rPr>
              <a:t>3.07988</a:t>
            </a:r>
            <a:r>
              <a:rPr lang="es" sz="16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&lt; </a:t>
            </a:r>
            <a:r>
              <a:rPr lang="es" sz="1600">
                <a:solidFill>
                  <a:schemeClr val="dk1"/>
                </a:solidFill>
                <a:highlight>
                  <a:srgbClr val="EA9999"/>
                </a:highlight>
                <a:latin typeface="EB Garamond Medium"/>
                <a:ea typeface="EB Garamond Medium"/>
                <a:cs typeface="EB Garamond Medium"/>
                <a:sym typeface="EB Garamond Medium"/>
              </a:rPr>
              <a:t>3.07993</a:t>
            </a:r>
            <a:r>
              <a:rPr lang="es" sz="16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&lt; </a:t>
            </a:r>
            <a:r>
              <a:rPr lang="es" sz="1600">
                <a:solidFill>
                  <a:schemeClr val="dk1"/>
                </a:solidFill>
                <a:highlight>
                  <a:srgbClr val="A4C2F4"/>
                </a:highlight>
                <a:latin typeface="EB Garamond Medium"/>
                <a:ea typeface="EB Garamond Medium"/>
                <a:cs typeface="EB Garamond Medium"/>
                <a:sym typeface="EB Garamond Medium"/>
              </a:rPr>
              <a:t>3.09717</a:t>
            </a:r>
            <a:r>
              <a:rPr lang="es" sz="16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&lt; </a:t>
            </a:r>
            <a:r>
              <a:rPr lang="es" sz="1600">
                <a:solidFill>
                  <a:schemeClr val="dk1"/>
                </a:solidFill>
                <a:highlight>
                  <a:srgbClr val="B6D7A8"/>
                </a:highlight>
                <a:latin typeface="EB Garamond Medium"/>
                <a:ea typeface="EB Garamond Medium"/>
                <a:cs typeface="EB Garamond Medium"/>
                <a:sym typeface="EB Garamond Medium"/>
              </a:rPr>
              <a:t>3.09812</a:t>
            </a:r>
            <a:r>
              <a:rPr lang="es" sz="16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: IndpC</a:t>
            </a:r>
            <a:endParaRPr sz="16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dk1"/>
                </a:solidFill>
                <a:highlight>
                  <a:srgbClr val="FFE599"/>
                </a:highlight>
                <a:latin typeface="EB Garamond Medium"/>
                <a:ea typeface="EB Garamond Medium"/>
                <a:cs typeface="EB Garamond Medium"/>
                <a:sym typeface="EB Garamond Medium"/>
              </a:rPr>
              <a:t>3.07613</a:t>
            </a:r>
            <a:r>
              <a:rPr lang="es" sz="16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&lt; </a:t>
            </a:r>
            <a:r>
              <a:rPr lang="es" sz="1600">
                <a:solidFill>
                  <a:schemeClr val="dk1"/>
                </a:solidFill>
                <a:highlight>
                  <a:srgbClr val="EA9999"/>
                </a:highlight>
                <a:latin typeface="EB Garamond Medium"/>
                <a:ea typeface="EB Garamond Medium"/>
                <a:cs typeface="EB Garamond Medium"/>
                <a:sym typeface="EB Garamond Medium"/>
              </a:rPr>
              <a:t>3.07617</a:t>
            </a:r>
            <a:r>
              <a:rPr lang="es" sz="16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&lt; </a:t>
            </a:r>
            <a:r>
              <a:rPr lang="es" sz="1600">
                <a:solidFill>
                  <a:schemeClr val="dk1"/>
                </a:solidFill>
                <a:highlight>
                  <a:srgbClr val="A4C2F4"/>
                </a:highlight>
                <a:latin typeface="EB Garamond Medium"/>
                <a:ea typeface="EB Garamond Medium"/>
                <a:cs typeface="EB Garamond Medium"/>
                <a:sym typeface="EB Garamond Medium"/>
              </a:rPr>
              <a:t>3.09415</a:t>
            </a:r>
            <a:r>
              <a:rPr lang="es" sz="16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&lt; </a:t>
            </a:r>
            <a:r>
              <a:rPr lang="es" sz="1600">
                <a:solidFill>
                  <a:schemeClr val="dk1"/>
                </a:solidFill>
                <a:highlight>
                  <a:srgbClr val="B6D7A8"/>
                </a:highlight>
                <a:latin typeface="EB Garamond Medium"/>
                <a:ea typeface="EB Garamond Medium"/>
                <a:cs typeface="EB Garamond Medium"/>
                <a:sym typeface="EB Garamond Medium"/>
              </a:rPr>
              <a:t>3.09434</a:t>
            </a:r>
            <a:r>
              <a:rPr lang="es" sz="16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: VcVso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4618500" y="1735025"/>
            <a:ext cx="318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⇒ ANC(IndpC) &lt; ANC(VcVso)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4618500" y="3096125"/>
            <a:ext cx="422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⇒ ANC(IndpC) &gt; ANC(VcVso)</a:t>
            </a:r>
            <a:endParaRPr sz="2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387900" y="4171325"/>
            <a:ext cx="318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Again, correlated with ANC.</a:t>
            </a:r>
            <a:endParaRPr sz="2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00" y="1543200"/>
            <a:ext cx="3888726" cy="252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/>
        </p:nvSpPr>
        <p:spPr>
          <a:xfrm>
            <a:off x="311700" y="445025"/>
            <a:ext cx="727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Interesting observation, phase-shift and ANC</a:t>
            </a:r>
            <a:endParaRPr sz="24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311700" y="1111750"/>
            <a:ext cx="445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2024,  J. A. Pérez-Velasco,  J. C. Morales-Rivera</a:t>
            </a:r>
            <a:endParaRPr sz="1600">
              <a:solidFill>
                <a:srgbClr val="434343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 rotWithShape="1">
          <a:blip r:embed="rId4">
            <a:alphaModFix/>
          </a:blip>
          <a:srcRect b="8687" l="1731" r="54545" t="5379"/>
          <a:stretch/>
        </p:blipFill>
        <p:spPr>
          <a:xfrm>
            <a:off x="5297588" y="1657250"/>
            <a:ext cx="2160912" cy="2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 rotWithShape="1">
          <a:blip r:embed="rId4">
            <a:alphaModFix/>
          </a:blip>
          <a:srcRect b="8687" l="53022" r="1452" t="5379"/>
          <a:stretch/>
        </p:blipFill>
        <p:spPr>
          <a:xfrm>
            <a:off x="5297600" y="2057550"/>
            <a:ext cx="2250226" cy="2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/>
        </p:nvSpPr>
        <p:spPr>
          <a:xfrm>
            <a:off x="4770600" y="1121938"/>
            <a:ext cx="342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2006, S.B. Igamov, R. Yarmukhamedov</a:t>
            </a:r>
            <a:endParaRPr sz="1600">
              <a:solidFill>
                <a:srgbClr val="434343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5461050" y="3259800"/>
            <a:ext cx="2047200" cy="1031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Ground: 3.71</a:t>
            </a:r>
            <a:r>
              <a:rPr lang="es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±</a:t>
            </a:r>
            <a:r>
              <a:rPr lang="es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0.01</a:t>
            </a:r>
            <a:endParaRPr sz="18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Excited: 3.08±0.01</a:t>
            </a:r>
            <a:endParaRPr/>
          </a:p>
        </p:txBody>
      </p:sp>
      <p:sp>
        <p:nvSpPr>
          <p:cNvPr id="234" name="Google Shape;234;p30"/>
          <p:cNvSpPr txBox="1"/>
          <p:nvPr/>
        </p:nvSpPr>
        <p:spPr>
          <a:xfrm>
            <a:off x="4378125" y="2680350"/>
            <a:ext cx="458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Obtained by different conventions and methods:</a:t>
            </a:r>
            <a:endParaRPr sz="1800"/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431950" y="4357163"/>
            <a:ext cx="8240874" cy="3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51475" y="4782200"/>
            <a:ext cx="8060400" cy="3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/>
        </p:nvSpPr>
        <p:spPr>
          <a:xfrm>
            <a:off x="311700" y="1028750"/>
            <a:ext cx="85206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s" sz="4753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2. </a:t>
            </a:r>
            <a:r>
              <a:rPr lang="es" sz="4753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S-factor calculations</a:t>
            </a:r>
            <a:endParaRPr sz="4753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2411400" y="2235550"/>
            <a:ext cx="4321200" cy="13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Use refitted models in Racam.f to calculate S-factor contributions </a:t>
            </a:r>
            <a:endParaRPr sz="24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11700" y="1063175"/>
            <a:ext cx="85206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566420" lvl="0" marL="457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20"/>
              <a:buFont typeface="EB Garamond SemiBold"/>
              <a:buAutoNum type="arabicPeriod"/>
            </a:pPr>
            <a:r>
              <a:rPr lang="es" sz="532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Refitting models</a:t>
            </a:r>
            <a:endParaRPr sz="4753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834400" y="2150025"/>
            <a:ext cx="3475200" cy="13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Optimization problems t</a:t>
            </a:r>
            <a:r>
              <a:rPr lang="es"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o reproduce Binding Energy</a:t>
            </a:r>
            <a:endParaRPr sz="24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Check phase-shifts</a:t>
            </a:r>
            <a:endParaRPr sz="24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Li7WS_EekX</a:t>
            </a:r>
            <a:endParaRPr sz="17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4.002603254 3.016049281</a:t>
            </a:r>
            <a:r>
              <a:rPr lang="es" sz="17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2 1             * A1,A2,Z1,Z2 (Masses, charges)</a:t>
            </a:r>
            <a:endParaRPr sz="17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s" sz="17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0 1 1 </a:t>
            </a:r>
            <a:r>
              <a:rPr lang="es" sz="17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0 1</a:t>
            </a:r>
            <a:r>
              <a:rPr lang="es" sz="17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1 </a:t>
            </a:r>
            <a:r>
              <a:rPr lang="es" sz="17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s" sz="17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1                       *lam,i1,i2,if,li,ji,lf,jf,n0</a:t>
            </a:r>
            <a:endParaRPr sz="17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100 20000                               *rmax, Nr</a:t>
            </a:r>
            <a:endParaRPr sz="17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WS</a:t>
            </a:r>
            <a:endParaRPr sz="17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62.74 0</a:t>
            </a:r>
            <a:r>
              <a:rPr lang="es" sz="17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2.39 0.68 </a:t>
            </a:r>
            <a:r>
              <a:rPr lang="es" sz="17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74.5425 0</a:t>
            </a:r>
            <a:r>
              <a:rPr lang="es" sz="17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2.39 0.68 </a:t>
            </a:r>
            <a:r>
              <a:rPr lang="es" sz="17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2.35</a:t>
            </a:r>
            <a:r>
              <a:rPr lang="es" sz="17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  *V_0i,Vsoi,ri,ai,V_0f,Vsof,rf,af,rC</a:t>
            </a:r>
            <a:endParaRPr sz="17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500 0.01 0.01                           * Ne, E0, hE</a:t>
            </a:r>
            <a:endParaRPr sz="17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7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10                                      *lec: 0 only wf, 10, cross sections</a:t>
            </a:r>
            <a:endParaRPr sz="17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311700" y="445025"/>
            <a:ext cx="727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Radioactive capture</a:t>
            </a:r>
            <a:endParaRPr sz="24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2490025" y="1933950"/>
            <a:ext cx="17754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425" lIns="102425" spcFirstLastPara="1" rIns="102425" wrap="square" tIns="102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69138"/>
                </a:solidFill>
                <a:latin typeface="EB Garamond"/>
                <a:ea typeface="EB Garamond"/>
                <a:cs typeface="EB Garamond"/>
                <a:sym typeface="EB Garamond"/>
              </a:rPr>
              <a:t>E1 transition from s1/2 to p-waves</a:t>
            </a:r>
            <a:endParaRPr b="1" u="sng">
              <a:solidFill>
                <a:srgbClr val="E69138"/>
              </a:solidFill>
              <a:highlight>
                <a:schemeClr val="lt1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Hand drawn orange arrow (proporcionado por Getty Images)"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174" y="2210425"/>
            <a:ext cx="508923" cy="24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 txBox="1"/>
          <p:nvPr/>
        </p:nvSpPr>
        <p:spPr>
          <a:xfrm>
            <a:off x="1043825" y="2749725"/>
            <a:ext cx="2575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425" lIns="102425" spcFirstLastPara="1" rIns="102425" wrap="square" tIns="102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4E024"/>
                </a:solidFill>
                <a:latin typeface="EB Garamond"/>
                <a:ea typeface="EB Garamond"/>
                <a:cs typeface="EB Garamond"/>
                <a:sym typeface="EB Garamond"/>
              </a:rPr>
              <a:t>Tokimoto’s potential for s-wave</a:t>
            </a:r>
            <a:endParaRPr b="1" u="sng">
              <a:solidFill>
                <a:srgbClr val="24E024"/>
              </a:solidFill>
              <a:highlight>
                <a:schemeClr val="lt1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Green Next arrow. Shiny 3d icon (proporcionado por Getty Images)" id="252" name="Google Shape;252;p32"/>
          <p:cNvPicPr preferRelativeResize="0"/>
          <p:nvPr/>
        </p:nvPicPr>
        <p:blipFill rotWithShape="1">
          <a:blip r:embed="rId4">
            <a:alphaModFix/>
          </a:blip>
          <a:srcRect b="15647" l="8159" r="6040" t="0"/>
          <a:stretch/>
        </p:blipFill>
        <p:spPr>
          <a:xfrm rot="-1115321">
            <a:off x="712709" y="2951947"/>
            <a:ext cx="355428" cy="179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/>
        </p:nvSpPr>
        <p:spPr>
          <a:xfrm>
            <a:off x="311700" y="445025"/>
            <a:ext cx="727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Radioactive capture:   Racam.f results</a:t>
            </a:r>
            <a:endParaRPr sz="24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5234713" y="1134775"/>
            <a:ext cx="34464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425" lIns="102425" spcFirstLastPara="1" rIns="102425" wrap="square" tIns="102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 SemiBold"/>
                <a:ea typeface="EB Garamond SemiBold"/>
                <a:cs typeface="EB Garamond SemiBold"/>
                <a:sym typeface="EB Garamond SemiBold"/>
              </a:rPr>
              <a:t>Using: </a:t>
            </a:r>
            <a:endParaRPr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 SemiBold"/>
              <a:buChar char="●"/>
            </a:pPr>
            <a:r>
              <a:rPr lang="es">
                <a:latin typeface="EB Garamond SemiBold"/>
                <a:ea typeface="EB Garamond SemiBold"/>
                <a:cs typeface="EB Garamond SemiBold"/>
                <a:sym typeface="EB Garamond SemiBold"/>
              </a:rPr>
              <a:t>Independent Central Potentials</a:t>
            </a:r>
            <a:endParaRPr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 SemiBold"/>
              <a:buChar char="●"/>
            </a:pPr>
            <a:r>
              <a:rPr lang="es">
                <a:solidFill>
                  <a:schemeClr val="dk1"/>
                </a:solidFill>
                <a:highlight>
                  <a:srgbClr val="FFF2CC"/>
                </a:highlight>
                <a:latin typeface="EB Garamond SemiBold"/>
                <a:ea typeface="EB Garamond SemiBold"/>
                <a:cs typeface="EB Garamond SemiBold"/>
                <a:sym typeface="EB Garamond SemiBold"/>
              </a:rPr>
              <a:t>R emp M emp</a:t>
            </a:r>
            <a:r>
              <a:rPr lang="es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 </a:t>
            </a:r>
            <a:r>
              <a:rPr lang="es">
                <a:latin typeface="EB Garamond SemiBold"/>
                <a:ea typeface="EB Garamond SemiBold"/>
                <a:cs typeface="EB Garamond SemiBold"/>
                <a:sym typeface="EB Garamond SemiBold"/>
              </a:rPr>
              <a:t>convention</a:t>
            </a:r>
            <a:endParaRPr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  <a:highlight>
                <a:schemeClr val="lt1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pic>
        <p:nvPicPr>
          <p:cNvPr id="259" name="Google Shape;259;p33"/>
          <p:cNvPicPr preferRelativeResize="0"/>
          <p:nvPr/>
        </p:nvPicPr>
        <p:blipFill rotWithShape="1">
          <a:blip r:embed="rId3">
            <a:alphaModFix/>
          </a:blip>
          <a:srcRect b="0" l="2856" r="0" t="0"/>
          <a:stretch/>
        </p:blipFill>
        <p:spPr>
          <a:xfrm>
            <a:off x="311700" y="1246275"/>
            <a:ext cx="4770625" cy="352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363" y="2300575"/>
            <a:ext cx="2867125" cy="23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Radioactive capture:   Racam.f results</a:t>
            </a:r>
            <a:endParaRPr/>
          </a:p>
        </p:txBody>
      </p:sp>
      <p:pic>
        <p:nvPicPr>
          <p:cNvPr id="266" name="Google Shape;266;p34"/>
          <p:cNvPicPr preferRelativeResize="0"/>
          <p:nvPr/>
        </p:nvPicPr>
        <p:blipFill rotWithShape="1">
          <a:blip r:embed="rId3">
            <a:alphaModFix/>
          </a:blip>
          <a:srcRect b="1448" l="1811" r="2320" t="0"/>
          <a:stretch/>
        </p:blipFill>
        <p:spPr>
          <a:xfrm>
            <a:off x="311700" y="1017725"/>
            <a:ext cx="4992751" cy="38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 rotWithShape="1">
          <a:blip r:embed="rId4">
            <a:alphaModFix/>
          </a:blip>
          <a:srcRect b="0" l="1698" r="2332" t="1864"/>
          <a:stretch/>
        </p:blipFill>
        <p:spPr>
          <a:xfrm>
            <a:off x="5404475" y="1171925"/>
            <a:ext cx="3427825" cy="325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 txBox="1"/>
          <p:nvPr/>
        </p:nvSpPr>
        <p:spPr>
          <a:xfrm>
            <a:off x="6123000" y="4431775"/>
            <a:ext cx="27093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 SemiBold"/>
                <a:ea typeface="EB Garamond SemiBold"/>
                <a:cs typeface="EB Garamond SemiBold"/>
                <a:sym typeface="EB Garamond SemiBold"/>
              </a:rPr>
              <a:t>→ Solid line for Tokimoto’s results</a:t>
            </a:r>
            <a:endParaRPr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title"/>
          </p:nvPr>
        </p:nvSpPr>
        <p:spPr>
          <a:xfrm>
            <a:off x="311700" y="445025"/>
            <a:ext cx="790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Radioactive capture:   Racam.f results</a:t>
            </a:r>
            <a:endParaRPr/>
          </a:p>
        </p:txBody>
      </p:sp>
      <p:pic>
        <p:nvPicPr>
          <p:cNvPr id="274" name="Google Shape;274;p35"/>
          <p:cNvPicPr preferRelativeResize="0"/>
          <p:nvPr/>
        </p:nvPicPr>
        <p:blipFill rotWithShape="1">
          <a:blip r:embed="rId3">
            <a:alphaModFix/>
          </a:blip>
          <a:srcRect b="338" l="0" r="872" t="0"/>
          <a:stretch/>
        </p:blipFill>
        <p:spPr>
          <a:xfrm>
            <a:off x="311700" y="1017725"/>
            <a:ext cx="4993200" cy="383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 rotWithShape="1">
          <a:blip r:embed="rId4">
            <a:alphaModFix/>
          </a:blip>
          <a:srcRect b="0" l="0" r="0" t="2028"/>
          <a:stretch/>
        </p:blipFill>
        <p:spPr>
          <a:xfrm>
            <a:off x="5304900" y="1171950"/>
            <a:ext cx="3623875" cy="33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 txBox="1"/>
          <p:nvPr/>
        </p:nvSpPr>
        <p:spPr>
          <a:xfrm>
            <a:off x="6217075" y="4463125"/>
            <a:ext cx="2711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 SemiBold"/>
                <a:ea typeface="EB Garamond SemiBold"/>
                <a:cs typeface="EB Garamond SemiBold"/>
                <a:sym typeface="EB Garamond SemiBold"/>
              </a:rPr>
              <a:t>→ Solid line for Tokimoto’s results</a:t>
            </a:r>
            <a:endParaRPr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 b="328" l="677" r="2601" t="0"/>
          <a:stretch/>
        </p:blipFill>
        <p:spPr>
          <a:xfrm>
            <a:off x="311700" y="1017725"/>
            <a:ext cx="4993200" cy="38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>
            <p:ph type="title"/>
          </p:nvPr>
        </p:nvSpPr>
        <p:spPr>
          <a:xfrm>
            <a:off x="311700" y="445025"/>
            <a:ext cx="790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Radioactive capture:   Racam.f results</a:t>
            </a:r>
            <a:endParaRPr/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4900" y="1185825"/>
            <a:ext cx="3675824" cy="32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012" y="95038"/>
            <a:ext cx="7825975" cy="49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 rot="5400000">
            <a:off x="6042536" y="-257012"/>
            <a:ext cx="2069100" cy="3712500"/>
          </a:xfrm>
          <a:prstGeom prst="snip1Rect">
            <a:avLst>
              <a:gd fmla="val 0" name="adj"/>
            </a:avLst>
          </a:prstGeom>
          <a:solidFill>
            <a:schemeClr val="lt1"/>
          </a:solidFill>
          <a:ln cap="flat" cmpd="sng" w="36750">
            <a:solidFill>
              <a:srgbClr val="FBB1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200" lIns="88200" spcFirstLastPara="1" rIns="88200" wrap="square" tIns="88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</p:txBody>
      </p:sp>
      <p:sp>
        <p:nvSpPr>
          <p:cNvPr id="67" name="Google Shape;67;p15"/>
          <p:cNvSpPr txBox="1"/>
          <p:nvPr/>
        </p:nvSpPr>
        <p:spPr>
          <a:xfrm>
            <a:off x="311700" y="445025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Approach to fit and conventions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415000" y="1555925"/>
            <a:ext cx="4741500" cy="13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425" lIns="100800" spcFirstLastPara="1" rIns="100800" wrap="square" tIns="102425">
            <a:spAutoFit/>
          </a:bodyPr>
          <a:lstStyle/>
          <a:p>
            <a:pPr indent="-32109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57"/>
              <a:buFont typeface="EB Garamond SemiBold"/>
              <a:buAutoNum type="arabicPeriod"/>
            </a:pPr>
            <a:r>
              <a:rPr b="1" lang="es" sz="1456" u="sng">
                <a:latin typeface="EB Garamond"/>
                <a:ea typeface="EB Garamond"/>
                <a:cs typeface="EB Garamond"/>
                <a:sym typeface="EB Garamond"/>
              </a:rPr>
              <a:t>Explore visually</a:t>
            </a:r>
            <a:r>
              <a:rPr lang="es" sz="1456">
                <a:latin typeface="EB Garamond SemiBold"/>
                <a:ea typeface="EB Garamond SemiBold"/>
                <a:cs typeface="EB Garamond SemiBold"/>
                <a:sym typeface="EB Garamond SemiBold"/>
              </a:rPr>
              <a:t> the Boscos output for differents potential and design the optimization problem.</a:t>
            </a:r>
            <a:endParaRPr sz="1456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6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2109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57"/>
              <a:buFont typeface="EB Garamond SemiBold"/>
              <a:buAutoNum type="arabicPeriod"/>
            </a:pPr>
            <a:r>
              <a:rPr lang="es" sz="1456">
                <a:latin typeface="EB Garamond SemiBold"/>
                <a:ea typeface="EB Garamond SemiBold"/>
                <a:cs typeface="EB Garamond SemiBold"/>
                <a:sym typeface="EB Garamond SemiBold"/>
              </a:rPr>
              <a:t>Incorporate the </a:t>
            </a:r>
            <a:r>
              <a:rPr b="1" lang="es" sz="1456" u="sng">
                <a:latin typeface="EB Garamond"/>
                <a:ea typeface="EB Garamond"/>
                <a:cs typeface="EB Garamond"/>
                <a:sym typeface="EB Garamond"/>
              </a:rPr>
              <a:t>appropriate</a:t>
            </a:r>
            <a:r>
              <a:rPr b="1" lang="es" sz="1456" u="sng">
                <a:latin typeface="EB Garamond"/>
                <a:ea typeface="EB Garamond"/>
                <a:cs typeface="EB Garamond"/>
                <a:sym typeface="EB Garamond"/>
              </a:rPr>
              <a:t> method</a:t>
            </a:r>
            <a:r>
              <a:rPr lang="es" sz="1456">
                <a:latin typeface="EB Garamond SemiBold"/>
                <a:ea typeface="EB Garamond SemiBold"/>
                <a:cs typeface="EB Garamond SemiBold"/>
                <a:sym typeface="EB Garamond SemiBold"/>
              </a:rPr>
              <a:t> to solve the optimization problem.</a:t>
            </a:r>
            <a:endParaRPr sz="1456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91200" y="1093913"/>
            <a:ext cx="19191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425" lIns="102425" spcFirstLastPara="1" rIns="102425" wrap="square" tIns="102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6">
                <a:latin typeface="EB Garamond SemiBold"/>
                <a:ea typeface="EB Garamond SemiBold"/>
                <a:cs typeface="EB Garamond SemiBold"/>
                <a:sym typeface="EB Garamond SemiBold"/>
              </a:rPr>
              <a:t>Methodology</a:t>
            </a:r>
            <a:endParaRPr sz="1656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pic>
        <p:nvPicPr>
          <p:cNvPr descr="y2k interface, retro groovy psychedelic, computer file folder (proporcionado por Getty Images)" id="70" name="Google Shape;70;p15"/>
          <p:cNvPicPr preferRelativeResize="0"/>
          <p:nvPr/>
        </p:nvPicPr>
        <p:blipFill rotWithShape="1">
          <a:blip r:embed="rId3">
            <a:alphaModFix/>
          </a:blip>
          <a:srcRect b="52579" l="18777" r="23991" t="4540"/>
          <a:stretch/>
        </p:blipFill>
        <p:spPr>
          <a:xfrm>
            <a:off x="7677158" y="607185"/>
            <a:ext cx="1167421" cy="87461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 rot="5400000">
            <a:off x="7764114" y="1454888"/>
            <a:ext cx="850800" cy="1491600"/>
          </a:xfrm>
          <a:prstGeom prst="snip1Rect">
            <a:avLst>
              <a:gd fmla="val 0" name="adj"/>
            </a:avLst>
          </a:prstGeom>
          <a:solidFill>
            <a:schemeClr val="lt1"/>
          </a:solidFill>
          <a:ln cap="flat" cmpd="sng" w="36750">
            <a:solidFill>
              <a:srgbClr val="FBB1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200" lIns="88200" spcFirstLastPara="1" rIns="88200" wrap="square" tIns="88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</p:txBody>
      </p:sp>
      <p:pic>
        <p:nvPicPr>
          <p:cNvPr descr="y2k interface, retro groovy psychedelic, computer file folder (proporcionado por Getty Images)" id="72" name="Google Shape;72;p15"/>
          <p:cNvPicPr preferRelativeResize="0"/>
          <p:nvPr/>
        </p:nvPicPr>
        <p:blipFill rotWithShape="1">
          <a:blip r:embed="rId3">
            <a:alphaModFix/>
          </a:blip>
          <a:srcRect b="15356" l="20059" r="44087" t="60049"/>
          <a:stretch/>
        </p:blipFill>
        <p:spPr>
          <a:xfrm>
            <a:off x="7681788" y="1875839"/>
            <a:ext cx="955607" cy="6555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ython icon. Filled python icon for website design and mobile, app development. python icon from filled big data collection isolated on black background. (proporcionado por Getty Images)" id="73" name="Google Shape;73;p15"/>
          <p:cNvPicPr preferRelativeResize="0"/>
          <p:nvPr/>
        </p:nvPicPr>
        <p:blipFill rotWithShape="1">
          <a:blip r:embed="rId4">
            <a:alphaModFix/>
          </a:blip>
          <a:srcRect b="17923" l="18398" r="18461" t="17183"/>
          <a:stretch/>
        </p:blipFill>
        <p:spPr>
          <a:xfrm>
            <a:off x="7323046" y="3905871"/>
            <a:ext cx="651110" cy="66917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6612001" y="4586089"/>
            <a:ext cx="93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8800" lIns="98800" spcFirstLastPara="1" rIns="98800" wrap="square" tIns="98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98" u="sng">
                <a:latin typeface="EB Garamond"/>
                <a:ea typeface="EB Garamond"/>
                <a:cs typeface="EB Garamond"/>
                <a:sym typeface="EB Garamond"/>
              </a:rPr>
              <a:t>LOCAL</a:t>
            </a:r>
            <a:endParaRPr b="1" sz="1598" u="sng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6532843" y="118975"/>
            <a:ext cx="10884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8800" lIns="98800" spcFirstLastPara="1" rIns="98800" wrap="square" tIns="98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98" u="sng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REMOTE</a:t>
            </a:r>
            <a:endParaRPr b="1" sz="1598" u="sng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7214029" y="3622307"/>
            <a:ext cx="980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8800" lIns="98800" spcFirstLastPara="1" rIns="98800" wrap="square" tIns="98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12">
                <a:solidFill>
                  <a:srgbClr val="3C78D8"/>
                </a:solidFill>
                <a:latin typeface="Lexend Medium"/>
                <a:ea typeface="Lexend Medium"/>
                <a:cs typeface="Lexend Medium"/>
                <a:sym typeface="Lexend Medium"/>
              </a:rPr>
              <a:t>RUNNER</a:t>
            </a:r>
            <a:endParaRPr sz="1212">
              <a:solidFill>
                <a:srgbClr val="3C78D8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descr="newspaper (proporcionado por Getty Images)" id="77" name="Google Shape;77;p15"/>
          <p:cNvPicPr preferRelativeResize="0"/>
          <p:nvPr/>
        </p:nvPicPr>
        <p:blipFill rotWithShape="1">
          <a:blip r:embed="rId5">
            <a:alphaModFix/>
          </a:blip>
          <a:srcRect b="14053" l="13856" r="12635" t="14574"/>
          <a:stretch/>
        </p:blipFill>
        <p:spPr>
          <a:xfrm>
            <a:off x="6735827" y="705364"/>
            <a:ext cx="708086" cy="77643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7649542" y="1991671"/>
            <a:ext cx="10641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250" lIns="125250" spcFirstLastPara="1" rIns="125250" wrap="square" tIns="1252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3">
                <a:latin typeface="Lexend Medium"/>
                <a:ea typeface="Lexend Medium"/>
                <a:cs typeface="Lexend Medium"/>
                <a:sym typeface="Lexend Medium"/>
              </a:rPr>
              <a:t>run_id</a:t>
            </a:r>
            <a:endParaRPr sz="1903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descr="file (proporcionado por Getty Images)" id="79" name="Google Shape;79;p15"/>
          <p:cNvPicPr preferRelativeResize="0"/>
          <p:nvPr/>
        </p:nvPicPr>
        <p:blipFill rotWithShape="1">
          <a:blip r:embed="rId6">
            <a:alphaModFix/>
          </a:blip>
          <a:srcRect b="8196" l="14543" r="15162" t="8254"/>
          <a:stretch/>
        </p:blipFill>
        <p:spPr>
          <a:xfrm>
            <a:off x="5307850" y="1798671"/>
            <a:ext cx="589271" cy="76210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7691376" y="1102944"/>
            <a:ext cx="10884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8800" lIns="98800" spcFirstLastPara="1" rIns="98800" wrap="square" tIns="98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8">
                <a:latin typeface="Lexend Medium"/>
                <a:ea typeface="Lexend Medium"/>
                <a:cs typeface="Lexend Medium"/>
                <a:sym typeface="Lexend Medium"/>
              </a:rPr>
              <a:t>inputs</a:t>
            </a:r>
            <a:endParaRPr sz="1308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532831" y="1347314"/>
            <a:ext cx="9957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8800" lIns="98800" spcFirstLastPara="1" rIns="98800" wrap="square" tIns="98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19">
                <a:latin typeface="Lexend"/>
                <a:ea typeface="Lexend"/>
                <a:cs typeface="Lexend"/>
                <a:sym typeface="Lexend"/>
              </a:rPr>
              <a:t>./Boscos.out</a:t>
            </a:r>
            <a:endParaRPr sz="1019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Arrow, line arrow vector. Flat style symbol. Arrow on a white background. vector illustration. Arrows big black icon set. Arrow. Cursor. Modern complex directions. (proporcionado por Getty Images)" id="82" name="Google Shape;82;p15"/>
          <p:cNvPicPr preferRelativeResize="0"/>
          <p:nvPr/>
        </p:nvPicPr>
        <p:blipFill rotWithShape="1">
          <a:blip r:embed="rId7">
            <a:alphaModFix/>
          </a:blip>
          <a:srcRect b="31181" l="17794" r="16807" t="33817"/>
          <a:stretch/>
        </p:blipFill>
        <p:spPr>
          <a:xfrm rot="-4509783">
            <a:off x="7431597" y="3106122"/>
            <a:ext cx="878303" cy="225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2k interface, retro groovy psychedelic, computer file folder (proporcionado por Getty Images)" id="83" name="Google Shape;83;p15"/>
          <p:cNvPicPr preferRelativeResize="0"/>
          <p:nvPr/>
        </p:nvPicPr>
        <p:blipFill rotWithShape="1">
          <a:blip r:embed="rId3">
            <a:alphaModFix/>
          </a:blip>
          <a:srcRect b="52579" l="18777" r="23991" t="4540"/>
          <a:stretch/>
        </p:blipFill>
        <p:spPr>
          <a:xfrm>
            <a:off x="5307851" y="607185"/>
            <a:ext cx="1167421" cy="87461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5295900" y="1102944"/>
            <a:ext cx="10884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8800" lIns="98800" spcFirstLastPara="1" rIns="98800" wrap="square" tIns="98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8">
                <a:latin typeface="Lexend Medium"/>
                <a:ea typeface="Lexend Medium"/>
                <a:cs typeface="Lexend Medium"/>
                <a:sym typeface="Lexend Medium"/>
              </a:rPr>
              <a:t>outputs</a:t>
            </a:r>
            <a:endParaRPr sz="1308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descr="file (proporcionado por Getty Images)" id="85" name="Google Shape;85;p15"/>
          <p:cNvPicPr preferRelativeResize="0"/>
          <p:nvPr/>
        </p:nvPicPr>
        <p:blipFill rotWithShape="1">
          <a:blip r:embed="rId6">
            <a:alphaModFix/>
          </a:blip>
          <a:srcRect b="8196" l="14543" r="15162" t="8254"/>
          <a:stretch/>
        </p:blipFill>
        <p:spPr>
          <a:xfrm>
            <a:off x="6285420" y="3812953"/>
            <a:ext cx="589271" cy="7621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arrow indicates the direction to the right, the arrow to the right. Arrow icon vector (proporcionado por Getty Images)" id="86" name="Google Shape;86;p15"/>
          <p:cNvPicPr preferRelativeResize="0"/>
          <p:nvPr/>
        </p:nvPicPr>
        <p:blipFill rotWithShape="1">
          <a:blip r:embed="rId8">
            <a:alphaModFix/>
          </a:blip>
          <a:srcRect b="32390" l="20943" r="20669" t="32440"/>
          <a:stretch/>
        </p:blipFill>
        <p:spPr>
          <a:xfrm rot="10800000">
            <a:off x="7443898" y="1184116"/>
            <a:ext cx="152366" cy="9177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6252897" y="1759201"/>
            <a:ext cx="772500" cy="741600"/>
          </a:xfrm>
          <a:prstGeom prst="ellipse">
            <a:avLst/>
          </a:prstGeom>
          <a:solidFill>
            <a:srgbClr val="C9DAF8"/>
          </a:solidFill>
          <a:ln cap="flat" cmpd="sng" w="367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88200" lIns="88200" spcFirstLastPara="1" rIns="88200" wrap="square" tIns="88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</p:txBody>
      </p:sp>
      <p:pic>
        <p:nvPicPr>
          <p:cNvPr descr="python icon. Filled python icon for website design and mobile, app development. python icon from filled big data collection isolated on black background. (proporcionado por Getty Images)" id="88" name="Google Shape;88;p15"/>
          <p:cNvPicPr preferRelativeResize="0"/>
          <p:nvPr/>
        </p:nvPicPr>
        <p:blipFill rotWithShape="1">
          <a:blip r:embed="rId4">
            <a:alphaModFix/>
          </a:blip>
          <a:srcRect b="17923" l="18398" r="18461" t="17183"/>
          <a:stretch/>
        </p:blipFill>
        <p:spPr>
          <a:xfrm>
            <a:off x="6455341" y="1983441"/>
            <a:ext cx="367867" cy="37807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6394348" y="1818124"/>
            <a:ext cx="5535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50" lIns="55850" spcFirstLastPara="1" rIns="55850" wrap="square" tIns="55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84">
                <a:solidFill>
                  <a:srgbClr val="3C78D8"/>
                </a:solidFill>
                <a:latin typeface="Lexend Medium"/>
                <a:ea typeface="Lexend Medium"/>
                <a:cs typeface="Lexend Medium"/>
                <a:sym typeface="Lexend Medium"/>
              </a:rPr>
              <a:t>RUNNER</a:t>
            </a:r>
            <a:endParaRPr sz="684">
              <a:solidFill>
                <a:srgbClr val="3C78D8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descr="The arrow indicates the direction to the right, the arrow to the right. Arrow icon vector (proporcionado por Getty Images)" id="90" name="Google Shape;90;p15"/>
          <p:cNvPicPr preferRelativeResize="0"/>
          <p:nvPr/>
        </p:nvPicPr>
        <p:blipFill rotWithShape="1">
          <a:blip r:embed="rId8">
            <a:alphaModFix/>
          </a:blip>
          <a:srcRect b="32390" l="20943" r="20669" t="32440"/>
          <a:stretch/>
        </p:blipFill>
        <p:spPr>
          <a:xfrm rot="10800000">
            <a:off x="6506449" y="1184116"/>
            <a:ext cx="152366" cy="91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arrow indicates the direction to the right, the arrow to the right. Arrow icon vector (proporcionado por Getty Images)" id="91" name="Google Shape;91;p15"/>
          <p:cNvPicPr preferRelativeResize="0"/>
          <p:nvPr/>
        </p:nvPicPr>
        <p:blipFill rotWithShape="1">
          <a:blip r:embed="rId8">
            <a:alphaModFix/>
          </a:blip>
          <a:srcRect b="32390" l="20943" r="20669" t="32440"/>
          <a:stretch/>
        </p:blipFill>
        <p:spPr>
          <a:xfrm rot="5400000">
            <a:off x="5409936" y="1544938"/>
            <a:ext cx="157926" cy="9512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8458479" y="1184128"/>
            <a:ext cx="533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8800" lIns="98800" spcFirstLastPara="1" rIns="98800" wrap="square" tIns="98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15">
                <a:latin typeface="Lexend"/>
                <a:ea typeface="Lexend"/>
                <a:cs typeface="Lexend"/>
                <a:sym typeface="Lexend"/>
              </a:rPr>
              <a:t>.dat</a:t>
            </a:r>
            <a:endParaRPr sz="1115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6108829" y="1184128"/>
            <a:ext cx="533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8800" lIns="98800" spcFirstLastPara="1" rIns="98800" wrap="square" tIns="98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15">
                <a:latin typeface="Lexend"/>
                <a:ea typeface="Lexend"/>
                <a:cs typeface="Lexend"/>
                <a:sym typeface="Lexend"/>
              </a:rPr>
              <a:t>.txt</a:t>
            </a:r>
            <a:endParaRPr sz="1115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6296818" y="4008399"/>
            <a:ext cx="651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8800" lIns="98800" spcFirstLastPara="1" rIns="98800" wrap="square" tIns="98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22">
                <a:latin typeface="Lexend"/>
                <a:ea typeface="Lexend"/>
                <a:cs typeface="Lexend"/>
                <a:sym typeface="Lexend"/>
              </a:rPr>
              <a:t>results</a:t>
            </a:r>
            <a:endParaRPr sz="922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left (proporcionado por Getty Images)" id="95" name="Google Shape;95;p15"/>
          <p:cNvPicPr preferRelativeResize="0"/>
          <p:nvPr/>
        </p:nvPicPr>
        <p:blipFill rotWithShape="1">
          <a:blip r:embed="rId9">
            <a:alphaModFix/>
          </a:blip>
          <a:srcRect b="33333" l="10461" r="10040" t="33269"/>
          <a:stretch/>
        </p:blipFill>
        <p:spPr>
          <a:xfrm rot="-6959108">
            <a:off x="5654626" y="3093994"/>
            <a:ext cx="836132" cy="28205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415000" y="3017663"/>
            <a:ext cx="19191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425" lIns="102425" spcFirstLastPara="1" rIns="102425" wrap="square" tIns="102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6">
                <a:latin typeface="EB Garamond SemiBold"/>
                <a:ea typeface="EB Garamond SemiBold"/>
                <a:cs typeface="EB Garamond SemiBold"/>
                <a:sym typeface="EB Garamond SemiBold"/>
              </a:rPr>
              <a:t>Conventions</a:t>
            </a:r>
            <a:endParaRPr sz="1656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graphicFrame>
        <p:nvGraphicFramePr>
          <p:cNvPr id="97" name="Google Shape;97;p15"/>
          <p:cNvGraphicFramePr/>
          <p:nvPr/>
        </p:nvGraphicFramePr>
        <p:xfrm>
          <a:off x="623650" y="3613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{81D16422-06FB-463D-BEDC-413DAB915EA2}</a:tableStyleId>
              </a:tblPr>
              <a:tblGrid>
                <a:gridCol w="908525"/>
                <a:gridCol w="991150"/>
                <a:gridCol w="1053250"/>
                <a:gridCol w="977550"/>
                <a:gridCol w="906125"/>
              </a:tblGrid>
              <a:tr h="36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6"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6" u="sng">
                          <a:highlight>
                            <a:srgbClr val="E06666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R esti M emp</a:t>
                      </a:r>
                      <a:endParaRPr sz="1156" u="sng">
                        <a:highlight>
                          <a:srgbClr val="E06666"/>
                        </a:highlight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6" u="sng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R emp M emp</a:t>
                      </a:r>
                      <a:endParaRPr sz="1256">
                        <a:highlight>
                          <a:srgbClr val="FFF2CC"/>
                        </a:highlight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6" u="sng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R emp M int</a:t>
                      </a:r>
                      <a:endParaRPr sz="1256">
                        <a:highlight>
                          <a:srgbClr val="D9EAD3"/>
                        </a:highlight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6" u="sng">
                          <a:solidFill>
                            <a:schemeClr val="dk1"/>
                          </a:solidFill>
                          <a:highlight>
                            <a:srgbClr val="C9DAF8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R ws M int</a:t>
                      </a:r>
                      <a:endParaRPr sz="1256">
                        <a:highlight>
                          <a:srgbClr val="C9DAF8"/>
                        </a:highlight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6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Rc / fm</a:t>
                      </a:r>
                      <a:endParaRPr sz="1156"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6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2.33951</a:t>
                      </a:r>
                      <a:endParaRPr sz="1156"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6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2.35</a:t>
                      </a:r>
                      <a:endParaRPr sz="1156"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6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2.35</a:t>
                      </a:r>
                      <a:endParaRPr sz="1156"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6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2.39</a:t>
                      </a:r>
                      <a:endParaRPr sz="1156"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6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Mass ħ²/2m</a:t>
                      </a:r>
                      <a:endParaRPr sz="1156"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6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20.9007964</a:t>
                      </a:r>
                      <a:endParaRPr sz="1156"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6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20.9007964</a:t>
                      </a:r>
                      <a:endParaRPr sz="1156"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6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20.736</a:t>
                      </a:r>
                      <a:endParaRPr sz="1156"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6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20.736</a:t>
                      </a:r>
                      <a:endParaRPr sz="1156"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311700" y="445025"/>
            <a:ext cx="524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Independent central potential depths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266400" y="1295250"/>
            <a:ext cx="8611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197.32705359 1.43996518 </a:t>
            </a:r>
            <a:r>
              <a:rPr lang="es" sz="17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20.900796404</a:t>
            </a: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    * csts: hc,e2,hm</a:t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4.002603254 3.016049281</a:t>
            </a: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 2 1 0 1         * Masses, charges, spins: Ac,Af (in amu),Zc,Zf,iSc,iSf</a:t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1 1                     * c-f potential: ntypo,Njpo</a:t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{Vc:.8f}</a:t>
            </a: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 2.39 0.68 </a:t>
            </a:r>
            <a:r>
              <a:rPr lang="es" sz="17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0.00</a:t>
            </a: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 2.39 0.68 </a:t>
            </a:r>
            <a:r>
              <a:rPr lang="es" sz="17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2.33951</a:t>
            </a: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        *j,l,Vp,rp,ap,VLS,rls,als,rC</a:t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1                       * nb of bound states</a:t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1 3 1           * bound states: NR,J,l</a:t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20000 100 1e-6          * radial mesh:Nru,rmu,eps</a:t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1500 3.01 0.01          * Energies: NE,E0,hE</a:t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0                       * lec 0:E, 10:wf 1st state, 100:phaseshift, 110 bin</a:t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Inconsolata"/>
                <a:ea typeface="Inconsolata"/>
                <a:cs typeface="Inconsolata"/>
                <a:sym typeface="Inconsolata"/>
              </a:rPr>
              <a:t>Li7comp</a:t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/>
        </p:nvSpPr>
        <p:spPr>
          <a:xfrm>
            <a:off x="311700" y="445025"/>
            <a:ext cx="727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Independent central potential depths:    Explore visually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50" y="1387971"/>
            <a:ext cx="4505324" cy="3295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625" y="1865300"/>
            <a:ext cx="4042825" cy="27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491200" y="1093913"/>
            <a:ext cx="19191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425" lIns="102425" spcFirstLastPara="1" rIns="102425" wrap="square" tIns="102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6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179038" y="1202863"/>
            <a:ext cx="2760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425" lIns="102425" spcFirstLastPara="1" rIns="102425" wrap="square" tIns="102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56">
                <a:latin typeface="EB Garamond SemiBold"/>
                <a:ea typeface="EB Garamond SemiBold"/>
                <a:cs typeface="EB Garamond SemiBold"/>
                <a:sym typeface="EB Garamond SemiBold"/>
              </a:rPr>
              <a:t>Clearly </a:t>
            </a:r>
            <a:r>
              <a:rPr lang="es" sz="1756" u="sng">
                <a:latin typeface="EB Garamond SemiBold"/>
                <a:ea typeface="EB Garamond SemiBold"/>
                <a:cs typeface="EB Garamond SemiBold"/>
                <a:sym typeface="EB Garamond SemiBold"/>
              </a:rPr>
              <a:t>well-behaved</a:t>
            </a:r>
            <a:endParaRPr sz="1756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pic>
        <p:nvPicPr>
          <p:cNvPr descr="a yellow smiley face with a big smile on its face (proporcionado por Tenor)"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0600" y="1210513"/>
            <a:ext cx="462000" cy="4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572025" y="1481125"/>
            <a:ext cx="2592900" cy="24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EB Garamond Medium"/>
              <a:buAutoNum type="arabicPeriod"/>
            </a:pPr>
            <a:r>
              <a:rPr b="1" lang="es" sz="1865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find</a:t>
            </a:r>
            <a:r>
              <a:rPr lang="es" sz="1865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  Vc</a:t>
            </a:r>
            <a:endParaRPr sz="1865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s" sz="1865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s.t.</a:t>
            </a:r>
            <a:r>
              <a:rPr lang="es" sz="1865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  Bg(Vc) = EbG</a:t>
            </a:r>
            <a:endParaRPr sz="1865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65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65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EB Garamond Medium"/>
              <a:buAutoNum type="arabicPeriod"/>
            </a:pPr>
            <a:r>
              <a:rPr b="1" lang="es" sz="1865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find   </a:t>
            </a:r>
            <a:r>
              <a:rPr lang="es" sz="1865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Vc</a:t>
            </a:r>
            <a:endParaRPr sz="1865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s" sz="1865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s.t.   </a:t>
            </a:r>
            <a:r>
              <a:rPr lang="es" sz="1865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Be(Vc) = EbE</a:t>
            </a:r>
            <a:endParaRPr sz="1865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311700" y="445025"/>
            <a:ext cx="727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Independent central potential depths:    Optimization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4140275" y="2407425"/>
            <a:ext cx="1204800" cy="9612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find</a:t>
            </a:r>
            <a:r>
              <a:rPr lang="es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  x</a:t>
            </a:r>
            <a:endParaRPr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s.t.</a:t>
            </a:r>
            <a:r>
              <a:rPr lang="es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  f(x)=c</a:t>
            </a:r>
            <a:endParaRPr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descr="The arrow indicates the direction to the right, the arrow to the right. Arrow icon vector (proporcionado por Getty Images)" id="121" name="Google Shape;121;p18"/>
          <p:cNvPicPr preferRelativeResize="0"/>
          <p:nvPr/>
        </p:nvPicPr>
        <p:blipFill rotWithShape="1">
          <a:blip r:embed="rId3">
            <a:alphaModFix/>
          </a:blip>
          <a:srcRect b="32390" l="20943" r="20669" t="32440"/>
          <a:stretch/>
        </p:blipFill>
        <p:spPr>
          <a:xfrm>
            <a:off x="3056700" y="2693825"/>
            <a:ext cx="622300" cy="38839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6025950" y="1481125"/>
            <a:ext cx="2760000" cy="1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425" lIns="102425" spcFirstLastPara="1" rIns="102425" wrap="square" tIns="102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56">
                <a:latin typeface="EB Garamond SemiBold"/>
                <a:ea typeface="EB Garamond SemiBold"/>
                <a:cs typeface="EB Garamond SemiBold"/>
                <a:sym typeface="EB Garamond SemiBold"/>
              </a:rPr>
              <a:t>Root finding</a:t>
            </a:r>
            <a:endParaRPr sz="1956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56">
                <a:latin typeface="EB Garamond SemiBold"/>
                <a:ea typeface="EB Garamond SemiBold"/>
                <a:cs typeface="EB Garamond SemiBold"/>
                <a:sym typeface="EB Garamond SemiBold"/>
              </a:rPr>
              <a:t>+</a:t>
            </a:r>
            <a:endParaRPr sz="1956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56">
                <a:latin typeface="EB Garamond SemiBold"/>
                <a:ea typeface="EB Garamond SemiBold"/>
                <a:cs typeface="EB Garamond SemiBold"/>
                <a:sym typeface="EB Garamond SemiBold"/>
              </a:rPr>
              <a:t>f(x) is nearly a line</a:t>
            </a:r>
            <a:endParaRPr sz="1956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6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56">
                <a:latin typeface="EB Garamond SemiBold"/>
                <a:ea typeface="EB Garamond SemiBold"/>
                <a:cs typeface="EB Garamond SemiBold"/>
                <a:sym typeface="EB Garamond SemiBold"/>
              </a:rPr>
              <a:t>= Just look to the graph </a:t>
            </a:r>
            <a:endParaRPr sz="1956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/>
        </p:nvSpPr>
        <p:spPr>
          <a:xfrm>
            <a:off x="311700" y="445025"/>
            <a:ext cx="727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Independent central potential depths:</a:t>
            </a:r>
            <a:r>
              <a:rPr lang="es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    Results</a:t>
            </a:r>
            <a:endParaRPr sz="2400">
              <a:solidFill>
                <a:srgbClr val="000000"/>
              </a:solidFill>
            </a:endParaRPr>
          </a:p>
        </p:txBody>
      </p:sp>
      <p:graphicFrame>
        <p:nvGraphicFramePr>
          <p:cNvPr id="128" name="Google Shape;128;p19"/>
          <p:cNvGraphicFramePr/>
          <p:nvPr/>
        </p:nvGraphicFramePr>
        <p:xfrm>
          <a:off x="333025" y="132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{81D16422-06FB-463D-BEDC-413DAB915EA2}</a:tableStyleId>
              </a:tblPr>
              <a:tblGrid>
                <a:gridCol w="1221125"/>
                <a:gridCol w="843275"/>
                <a:gridCol w="847375"/>
                <a:gridCol w="1220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u="sng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Ground </a:t>
                      </a:r>
                      <a:endParaRPr u="sng"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Vc /MeV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Eb /MeV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ANC fm^-1/2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rgbClr val="E06666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R esti M emp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-76.2205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-2.46701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3.70477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R emp M emp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-76.2166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-2.46701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3.70470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R emp M int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-75.9211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-2.46699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3.72717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rgbClr val="C9DAF8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R ws M int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-75.9064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-2.46699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3.72692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Tokim./Exper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-75.031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-2.46700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999999"/>
                          </a:solidFill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3.57±0.15</a:t>
                      </a:r>
                      <a:endParaRPr>
                        <a:solidFill>
                          <a:srgbClr val="999999"/>
                        </a:solidFill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29" name="Google Shape;129;p19"/>
          <p:cNvGraphicFramePr/>
          <p:nvPr/>
        </p:nvGraphicFramePr>
        <p:xfrm>
          <a:off x="4752625" y="132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{81D16422-06FB-463D-BEDC-413DAB915EA2}</a:tableStyleId>
              </a:tblPr>
              <a:tblGrid>
                <a:gridCol w="1221125"/>
                <a:gridCol w="843275"/>
                <a:gridCol w="847375"/>
                <a:gridCol w="1220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u="sng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Excited</a:t>
                      </a:r>
                      <a:endParaRPr u="sng"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Vc /MeV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Eb /MeV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ANC fm^-1/2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rgbClr val="E06666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R esti M emp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-74.5464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-1.99039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3.07993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R emp M emp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-74.5425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-1.99039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3.07988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R emp M int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-74.2493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-1.99037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3.09812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rgbClr val="C9DAF8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R ws M int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-74.2347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-1.99040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3.09797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Tokim./Exper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C9DAF8"/>
                        </a:highlight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-73.392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-1.99039</a:t>
                      </a:r>
                      <a:endParaRPr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999999"/>
                          </a:solidFill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3.00</a:t>
                      </a:r>
                      <a:r>
                        <a:rPr lang="es">
                          <a:solidFill>
                            <a:srgbClr val="999999"/>
                          </a:solidFill>
                          <a:latin typeface="EB Garamond SemiBold"/>
                          <a:ea typeface="EB Garamond SemiBold"/>
                          <a:cs typeface="EB Garamond SemiBold"/>
                          <a:sym typeface="EB Garamond SemiBold"/>
                        </a:rPr>
                        <a:t>±0.15</a:t>
                      </a:r>
                      <a:endParaRPr>
                        <a:solidFill>
                          <a:srgbClr val="999999"/>
                        </a:solidFill>
                        <a:latin typeface="EB Garamond SemiBold"/>
                        <a:ea typeface="EB Garamond SemiBold"/>
                        <a:cs typeface="EB Garamond SemiBold"/>
                        <a:sym typeface="EB Garamond SemiBol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/>
        </p:nvSpPr>
        <p:spPr>
          <a:xfrm>
            <a:off x="311700" y="445025"/>
            <a:ext cx="333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Phase-shifts adjustment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787400" y="1747850"/>
            <a:ext cx="172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Eα  =  ½ mα (vα)²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787400" y="2329525"/>
            <a:ext cx="162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E</a:t>
            </a:r>
            <a:r>
              <a:rPr baseline="-25000"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cm</a:t>
            </a:r>
            <a:r>
              <a:rPr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  =  ½ μ (v</a:t>
            </a:r>
            <a:r>
              <a:rPr baseline="-25000"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rel</a:t>
            </a:r>
            <a:r>
              <a:rPr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)²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787400" y="2859450"/>
            <a:ext cx="172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v</a:t>
            </a:r>
            <a:r>
              <a:rPr baseline="-25000"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rel </a:t>
            </a:r>
            <a:r>
              <a:rPr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= </a:t>
            </a:r>
            <a:r>
              <a:rPr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vα - vt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787400" y="4041850"/>
            <a:ext cx="68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vt = 0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595375" y="1286150"/>
            <a:ext cx="151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Definitions</a:t>
            </a:r>
            <a:endParaRPr sz="2000"/>
          </a:p>
        </p:txBody>
      </p:sp>
      <p:sp>
        <p:nvSpPr>
          <p:cNvPr id="140" name="Google Shape;140;p20"/>
          <p:cNvSpPr txBox="1"/>
          <p:nvPr/>
        </p:nvSpPr>
        <p:spPr>
          <a:xfrm>
            <a:off x="595375" y="3542000"/>
            <a:ext cx="169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Assumptions</a:t>
            </a:r>
            <a:endParaRPr sz="2000"/>
          </a:p>
        </p:txBody>
      </p:sp>
      <p:sp>
        <p:nvSpPr>
          <p:cNvPr id="141" name="Google Shape;141;p20"/>
          <p:cNvSpPr txBox="1"/>
          <p:nvPr/>
        </p:nvSpPr>
        <p:spPr>
          <a:xfrm>
            <a:off x="2933750" y="1246325"/>
            <a:ext cx="15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We want to</a:t>
            </a:r>
            <a:endParaRPr sz="1800"/>
          </a:p>
        </p:txBody>
      </p:sp>
      <p:sp>
        <p:nvSpPr>
          <p:cNvPr id="142" name="Google Shape;142;p20"/>
          <p:cNvSpPr txBox="1"/>
          <p:nvPr/>
        </p:nvSpPr>
        <p:spPr>
          <a:xfrm>
            <a:off x="4276700" y="1277075"/>
            <a:ext cx="1116000" cy="40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 SemiBold"/>
                <a:ea typeface="EB Garamond SemiBold"/>
                <a:cs typeface="EB Garamond SemiBold"/>
                <a:sym typeface="EB Garamond SemiBold"/>
              </a:rPr>
              <a:t>f(</a:t>
            </a:r>
            <a:r>
              <a:rPr lang="es">
                <a:latin typeface="EB Garamond SemiBold"/>
                <a:ea typeface="EB Garamond SemiBold"/>
                <a:cs typeface="EB Garamond SemiBold"/>
                <a:sym typeface="EB Garamond SemiBold"/>
              </a:rPr>
              <a:t>Eα)  =  </a:t>
            </a:r>
            <a:r>
              <a:rPr lang="es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E</a:t>
            </a:r>
            <a:r>
              <a:rPr baseline="-25000" lang="es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cm</a:t>
            </a:r>
            <a:endParaRPr/>
          </a:p>
        </p:txBody>
      </p:sp>
      <p:sp>
        <p:nvSpPr>
          <p:cNvPr id="143" name="Google Shape;143;p20"/>
          <p:cNvSpPr txBox="1"/>
          <p:nvPr/>
        </p:nvSpPr>
        <p:spPr>
          <a:xfrm>
            <a:off x="3013075" y="2487825"/>
            <a:ext cx="2399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v</a:t>
            </a:r>
            <a:r>
              <a:rPr baseline="-25000"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rel </a:t>
            </a:r>
            <a:r>
              <a:rPr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= vα - vt = </a:t>
            </a:r>
            <a:r>
              <a:rPr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vα - 0 = vα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2933750" y="2012825"/>
            <a:ext cx="15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Derivation</a:t>
            </a:r>
            <a:endParaRPr sz="1800"/>
          </a:p>
        </p:txBody>
      </p:sp>
      <p:sp>
        <p:nvSpPr>
          <p:cNvPr id="145" name="Google Shape;145;p20"/>
          <p:cNvSpPr txBox="1"/>
          <p:nvPr/>
        </p:nvSpPr>
        <p:spPr>
          <a:xfrm>
            <a:off x="3013075" y="3043150"/>
            <a:ext cx="14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(</a:t>
            </a:r>
            <a:r>
              <a:rPr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v</a:t>
            </a:r>
            <a:r>
              <a:rPr baseline="-25000"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rel </a:t>
            </a:r>
            <a:r>
              <a:rPr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)²</a:t>
            </a:r>
            <a:r>
              <a:rPr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 = (vα)²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3013075" y="3595750"/>
            <a:ext cx="169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(vα)² = 2 </a:t>
            </a:r>
            <a:r>
              <a:rPr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Eα / mα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3013075" y="4111400"/>
            <a:ext cx="4170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E</a:t>
            </a:r>
            <a:r>
              <a:rPr baseline="-25000"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cm</a:t>
            </a:r>
            <a:r>
              <a:rPr lang="es" sz="1700">
                <a:solidFill>
                  <a:srgbClr val="434343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  =  ½ μ (vα)² = ½ μ 2 Eα / mα = μ/mα Eα</a:t>
            </a:r>
            <a:endParaRPr sz="1700">
              <a:solidFill>
                <a:srgbClr val="434343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5538800" y="1184675"/>
            <a:ext cx="253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→     </a:t>
            </a:r>
            <a:r>
              <a:rPr b="1" lang="es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</a:t>
            </a:r>
            <a:r>
              <a:rPr b="1" baseline="-25000" lang="es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cm</a:t>
            </a:r>
            <a:r>
              <a:rPr b="1" lang="es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 = μ/mα Eα</a:t>
            </a:r>
            <a:endParaRPr b="1" sz="20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5914825" y="2768675"/>
            <a:ext cx="294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EB Garamond"/>
                <a:ea typeface="EB Garamond"/>
                <a:cs typeface="EB Garamond"/>
                <a:sym typeface="EB Garamond"/>
              </a:rPr>
              <a:t>Use empirical or integer masses according to convention</a:t>
            </a:r>
            <a:endParaRPr sz="18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5914825" y="1936625"/>
            <a:ext cx="287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EB Garamond"/>
                <a:ea typeface="EB Garamond"/>
                <a:cs typeface="EB Garamond"/>
                <a:sym typeface="EB Garamond"/>
              </a:rPr>
              <a:t>Transform Ivanovich data to relative energy coordinate.</a:t>
            </a:r>
            <a:endParaRPr sz="18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/>
        </p:nvSpPr>
        <p:spPr>
          <a:xfrm>
            <a:off x="311700" y="445025"/>
            <a:ext cx="727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B Garamond SemiBold"/>
                <a:ea typeface="EB Garamond SemiBold"/>
                <a:cs typeface="EB Garamond SemiBold"/>
                <a:sym typeface="EB Garamond SemiBold"/>
              </a:rPr>
              <a:t>Independent central potential depths:    Phase-shifts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0288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5455075" y="1330650"/>
            <a:ext cx="3474600" cy="3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425" lIns="102425" spcFirstLastPara="1" rIns="102425" wrap="square" tIns="102425">
            <a:spAutoFit/>
          </a:bodyPr>
          <a:lstStyle/>
          <a:p>
            <a:pPr indent="-32744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57"/>
              <a:buFont typeface="EB Garamond SemiBold"/>
              <a:buChar char="●"/>
            </a:pPr>
            <a:r>
              <a:rPr lang="es" sz="1556">
                <a:latin typeface="EB Garamond SemiBold"/>
                <a:ea typeface="EB Garamond SemiBold"/>
                <a:cs typeface="EB Garamond SemiBold"/>
                <a:sym typeface="EB Garamond SemiBold"/>
              </a:rPr>
              <a:t>There isn’t a big difference between </a:t>
            </a:r>
            <a:r>
              <a:rPr lang="es" sz="1556">
                <a:latin typeface="EB Garamond SemiBold"/>
                <a:ea typeface="EB Garamond SemiBold"/>
                <a:cs typeface="EB Garamond SemiBold"/>
                <a:sym typeface="EB Garamond SemiBold"/>
              </a:rPr>
              <a:t>conventions.</a:t>
            </a:r>
            <a:endParaRPr sz="1556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6">
                <a:latin typeface="EB Garamond SemiBold"/>
                <a:ea typeface="EB Garamond SemiBold"/>
                <a:cs typeface="EB Garamond SemiBold"/>
                <a:sym typeface="EB Garamond SemiBold"/>
              </a:rPr>
              <a:t>(Change in mass more significant than change in radius)</a:t>
            </a:r>
            <a:endParaRPr sz="1556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6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SemiBold"/>
              <a:buChar char="●"/>
            </a:pPr>
            <a:r>
              <a:rPr lang="es">
                <a:solidFill>
                  <a:schemeClr val="dk1"/>
                </a:solidFill>
                <a:highlight>
                  <a:srgbClr val="FFF2CC"/>
                </a:highlight>
                <a:latin typeface="EB Garamond SemiBold"/>
                <a:ea typeface="EB Garamond SemiBold"/>
                <a:cs typeface="EB Garamond SemiBold"/>
                <a:sym typeface="EB Garamond SemiBold"/>
              </a:rPr>
              <a:t>R emp M emp</a:t>
            </a: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EB Garamond SemiBold"/>
                <a:ea typeface="EB Garamond SemiBold"/>
                <a:cs typeface="EB Garamond SemiBold"/>
                <a:sym typeface="EB Garamond SemiBold"/>
              </a:rPr>
              <a:t> adjust better …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EB Garamond SemiBold"/>
                <a:ea typeface="EB Garamond SemiBold"/>
                <a:cs typeface="EB Garamond SemiBold"/>
                <a:sym typeface="EB Garamond SemiBold"/>
              </a:rPr>
              <a:t>(just by a little)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b="1" lang="es">
                <a:solidFill>
                  <a:schemeClr val="dk1"/>
                </a:solidFill>
                <a:highlight>
                  <a:schemeClr val="lt1"/>
                </a:highlight>
                <a:latin typeface="EB Garamond"/>
                <a:ea typeface="EB Garamond"/>
                <a:cs typeface="EB Garamond"/>
                <a:sym typeface="EB Garamond"/>
              </a:rPr>
              <a:t>The goodness of fit correlated with ANC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  <a:highlight>
                <a:schemeClr val="lt1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dk1"/>
                </a:solidFill>
                <a:highlight>
                  <a:schemeClr val="lt1"/>
                </a:highlight>
                <a:latin typeface="EB Garamond SemiBold"/>
                <a:ea typeface="EB Garamond SemiBold"/>
                <a:cs typeface="EB Garamond SemiBold"/>
                <a:sym typeface="EB Garamond SemiBold"/>
              </a:rPr>
              <a:t>See the Jupyther Notebook</a:t>
            </a:r>
            <a:endParaRPr u="sng">
              <a:solidFill>
                <a:schemeClr val="dk1"/>
              </a:solidFill>
              <a:highlight>
                <a:schemeClr val="lt1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